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95" r:id="rId4"/>
    <p:sldId id="337" r:id="rId5"/>
    <p:sldId id="339" r:id="rId6"/>
    <p:sldId id="338" r:id="rId7"/>
    <p:sldId id="340" r:id="rId8"/>
    <p:sldId id="305" r:id="rId9"/>
    <p:sldId id="362" r:id="rId10"/>
    <p:sldId id="363" r:id="rId11"/>
    <p:sldId id="341" r:id="rId12"/>
    <p:sldId id="365" r:id="rId13"/>
    <p:sldId id="342" r:id="rId14"/>
    <p:sldId id="331" r:id="rId15"/>
    <p:sldId id="343" r:id="rId16"/>
    <p:sldId id="344" r:id="rId17"/>
    <p:sldId id="345" r:id="rId18"/>
    <p:sldId id="347" r:id="rId19"/>
    <p:sldId id="349" r:id="rId20"/>
    <p:sldId id="350" r:id="rId21"/>
    <p:sldId id="352" r:id="rId22"/>
    <p:sldId id="353" r:id="rId23"/>
    <p:sldId id="354" r:id="rId24"/>
    <p:sldId id="320" r:id="rId25"/>
    <p:sldId id="326" r:id="rId26"/>
    <p:sldId id="360" r:id="rId27"/>
    <p:sldId id="258" r:id="rId28"/>
  </p:sldIdLst>
  <p:sldSz cx="9901238" cy="685800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9" autoAdjust="0"/>
  </p:normalViewPr>
  <p:slideViewPr>
    <p:cSldViewPr snapToGrid="0" snapToObjects="1">
      <p:cViewPr varScale="1">
        <p:scale>
          <a:sx n="56" d="100"/>
          <a:sy n="56" d="100"/>
        </p:scale>
        <p:origin x="-696" y="-96"/>
      </p:cViewPr>
      <p:guideLst>
        <p:guide orient="horz" pos="2160"/>
        <p:guide pos="3119"/>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9215C-B306-4C65-8EB4-4A08B1A0F4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DC6B74CA-33F6-4EA6-A5F4-DB4D3F157254}">
      <dgm:prSet phldrT="[文本]" custT="1"/>
      <dgm:spPr/>
      <dgm:t>
        <a:bodyPr/>
        <a:lstStyle/>
        <a:p>
          <a:r>
            <a:rPr lang="zh-CN" altLang="en-US" sz="2400" b="1" dirty="0" smtClean="0">
              <a:solidFill>
                <a:schemeClr val="tx1"/>
              </a:solidFill>
              <a:latin typeface="华文中宋" pitchFamily="2" charset="-122"/>
              <a:ea typeface="华文中宋" pitchFamily="2" charset="-122"/>
            </a:rPr>
            <a:t>世纪互联</a:t>
          </a:r>
          <a:r>
            <a:rPr lang="en-US" altLang="zh-CN" sz="2400" b="1" dirty="0" smtClean="0">
              <a:solidFill>
                <a:schemeClr val="tx1"/>
              </a:solidFill>
              <a:latin typeface="华文中宋" pitchFamily="2" charset="-122"/>
              <a:ea typeface="华文中宋" pitchFamily="2" charset="-122"/>
            </a:rPr>
            <a:t>CloudEx</a:t>
          </a:r>
          <a:r>
            <a:rPr lang="zh-CN" altLang="en-US" sz="2400" b="1" dirty="0" smtClean="0">
              <a:solidFill>
                <a:schemeClr val="tx1"/>
              </a:solidFill>
              <a:latin typeface="华文中宋" pitchFamily="2" charset="-122"/>
              <a:ea typeface="华文中宋" pitchFamily="2" charset="-122"/>
            </a:rPr>
            <a:t>云主机产品</a:t>
          </a:r>
          <a:endParaRPr lang="zh-CN" altLang="en-US" sz="2400" b="1" dirty="0">
            <a:solidFill>
              <a:schemeClr val="tx1"/>
            </a:solidFill>
            <a:latin typeface="华文中宋" pitchFamily="2" charset="-122"/>
            <a:ea typeface="华文中宋" pitchFamily="2" charset="-122"/>
          </a:endParaRPr>
        </a:p>
      </dgm:t>
    </dgm:pt>
    <dgm:pt modelId="{52D24E3D-51DA-4482-AD52-036AECF49808}" type="parTrans" cxnId="{3EC15241-B2D0-4ED0-ADFD-818640E64618}">
      <dgm:prSet/>
      <dgm:spPr/>
      <dgm:t>
        <a:bodyPr/>
        <a:lstStyle/>
        <a:p>
          <a:endParaRPr lang="zh-CN" altLang="en-US">
            <a:latin typeface="华文中宋" pitchFamily="2" charset="-122"/>
            <a:ea typeface="华文中宋" pitchFamily="2" charset="-122"/>
          </a:endParaRPr>
        </a:p>
      </dgm:t>
    </dgm:pt>
    <dgm:pt modelId="{9D648502-C63E-48F2-A8BA-8A954B13D63F}" type="sibTrans" cxnId="{3EC15241-B2D0-4ED0-ADFD-818640E64618}">
      <dgm:prSet/>
      <dgm:spPr/>
      <dgm:t>
        <a:bodyPr/>
        <a:lstStyle/>
        <a:p>
          <a:endParaRPr lang="zh-CN" altLang="en-US">
            <a:latin typeface="华文中宋" pitchFamily="2" charset="-122"/>
            <a:ea typeface="华文中宋" pitchFamily="2" charset="-122"/>
          </a:endParaRPr>
        </a:p>
      </dgm:t>
    </dgm:pt>
    <dgm:pt modelId="{A98EE4E9-49EC-408B-B90E-4C5112205780}">
      <dgm:prSet phldrT="[文本]"/>
      <dgm:spPr/>
      <dgm:t>
        <a:bodyPr/>
        <a:lstStyle/>
        <a:p>
          <a:r>
            <a:rPr lang="zh-CN" altLang="en-US" b="1" dirty="0" smtClean="0">
              <a:latin typeface="微软雅黑" pitchFamily="34" charset="-122"/>
              <a:ea typeface="微软雅黑" pitchFamily="34" charset="-122"/>
            </a:rPr>
            <a:t>云计算主机租用服务</a:t>
          </a:r>
          <a:r>
            <a:rPr lang="en-US" altLang="zh-CN" b="1"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向用户提供整合了计算、存储与网络资源的云计算模式互联网主机租用服务。</a:t>
          </a:r>
          <a:endParaRPr lang="zh-CN" altLang="en-US" dirty="0">
            <a:latin typeface="微软雅黑" pitchFamily="34" charset="-122"/>
            <a:ea typeface="微软雅黑" pitchFamily="34" charset="-122"/>
          </a:endParaRPr>
        </a:p>
      </dgm:t>
    </dgm:pt>
    <dgm:pt modelId="{345922D7-F735-420C-A194-6B3E71282705}" type="parTrans" cxnId="{DFB1ECB2-C307-43B2-9B06-4B91351ABF43}">
      <dgm:prSet/>
      <dgm:spPr/>
      <dgm:t>
        <a:bodyPr/>
        <a:lstStyle/>
        <a:p>
          <a:endParaRPr lang="zh-CN" altLang="en-US">
            <a:latin typeface="华文中宋" pitchFamily="2" charset="-122"/>
            <a:ea typeface="华文中宋" pitchFamily="2" charset="-122"/>
          </a:endParaRPr>
        </a:p>
      </dgm:t>
    </dgm:pt>
    <dgm:pt modelId="{A299F670-80DF-43E4-BCA3-15A06E4111FC}" type="sibTrans" cxnId="{DFB1ECB2-C307-43B2-9B06-4B91351ABF43}">
      <dgm:prSet/>
      <dgm:spPr/>
      <dgm:t>
        <a:bodyPr/>
        <a:lstStyle/>
        <a:p>
          <a:endParaRPr lang="zh-CN" altLang="en-US">
            <a:latin typeface="华文中宋" pitchFamily="2" charset="-122"/>
            <a:ea typeface="华文中宋" pitchFamily="2" charset="-122"/>
          </a:endParaRPr>
        </a:p>
      </dgm:t>
    </dgm:pt>
    <dgm:pt modelId="{57A3A5F6-D24B-4CA7-8011-F9853E5B09E9}">
      <dgm:prSet phldrT="[文本]" custT="1"/>
      <dgm:spPr/>
      <dgm:t>
        <a:bodyPr/>
        <a:lstStyle/>
        <a:p>
          <a:r>
            <a:rPr lang="zh-CN" altLang="en-US" sz="2400" b="1" dirty="0" smtClean="0">
              <a:solidFill>
                <a:schemeClr val="tx1"/>
              </a:solidFill>
              <a:latin typeface="华文中宋" pitchFamily="2" charset="-122"/>
              <a:ea typeface="华文中宋" pitchFamily="2" charset="-122"/>
            </a:rPr>
            <a:t>世纪互联</a:t>
          </a:r>
          <a:r>
            <a:rPr lang="en-US" altLang="zh-CN" sz="2400" b="1" dirty="0" smtClean="0">
              <a:solidFill>
                <a:schemeClr val="tx1"/>
              </a:solidFill>
              <a:latin typeface="华文中宋" pitchFamily="2" charset="-122"/>
              <a:ea typeface="华文中宋" pitchFamily="2" charset="-122"/>
            </a:rPr>
            <a:t>CloudEx</a:t>
          </a:r>
          <a:r>
            <a:rPr lang="zh-CN" altLang="en-US" sz="2400" b="1" dirty="0" smtClean="0">
              <a:solidFill>
                <a:schemeClr val="tx1"/>
              </a:solidFill>
              <a:latin typeface="华文中宋" pitchFamily="2" charset="-122"/>
              <a:ea typeface="华文中宋" pitchFamily="2" charset="-122"/>
            </a:rPr>
            <a:t>云计算软件解决方案</a:t>
          </a:r>
        </a:p>
      </dgm:t>
    </dgm:pt>
    <dgm:pt modelId="{DD795345-4FC7-4238-A877-F39BF86BB510}" type="parTrans" cxnId="{4BD25747-B776-4492-A88D-9275E05C7714}">
      <dgm:prSet/>
      <dgm:spPr/>
      <dgm:t>
        <a:bodyPr/>
        <a:lstStyle/>
        <a:p>
          <a:endParaRPr lang="zh-CN" altLang="en-US">
            <a:latin typeface="华文中宋" pitchFamily="2" charset="-122"/>
            <a:ea typeface="华文中宋" pitchFamily="2" charset="-122"/>
          </a:endParaRPr>
        </a:p>
      </dgm:t>
    </dgm:pt>
    <dgm:pt modelId="{26B23F72-7904-4C9B-B22A-7A87C58D9287}" type="sibTrans" cxnId="{4BD25747-B776-4492-A88D-9275E05C7714}">
      <dgm:prSet/>
      <dgm:spPr/>
      <dgm:t>
        <a:bodyPr/>
        <a:lstStyle/>
        <a:p>
          <a:endParaRPr lang="zh-CN" altLang="en-US">
            <a:latin typeface="华文中宋" pitchFamily="2" charset="-122"/>
            <a:ea typeface="华文中宋" pitchFamily="2" charset="-122"/>
          </a:endParaRPr>
        </a:p>
      </dgm:t>
    </dgm:pt>
    <dgm:pt modelId="{D5136FFC-18B8-4869-A124-EE01C19F79AC}">
      <dgm:prSet phldrT="[文本]"/>
      <dgm:spPr/>
      <dgm:t>
        <a:bodyPr/>
        <a:lstStyle/>
        <a:p>
          <a:r>
            <a:rPr lang="zh-CN" altLang="en-US" dirty="0" smtClean="0">
              <a:latin typeface="微软雅黑" pitchFamily="34" charset="-122"/>
              <a:ea typeface="微软雅黑" pitchFamily="34" charset="-122"/>
            </a:rPr>
            <a:t>解决方案包括</a:t>
          </a:r>
          <a:r>
            <a:rPr lang="en-US" altLang="zh-CN" dirty="0" smtClean="0">
              <a:latin typeface="微软雅黑" pitchFamily="34" charset="-122"/>
              <a:ea typeface="微软雅黑" pitchFamily="34" charset="-122"/>
            </a:rPr>
            <a:t>CloudEx</a:t>
          </a:r>
          <a:r>
            <a:rPr lang="zh-CN" altLang="en-US" dirty="0" smtClean="0">
              <a:latin typeface="微软雅黑" pitchFamily="34" charset="-122"/>
              <a:ea typeface="微软雅黑" pitchFamily="34" charset="-122"/>
            </a:rPr>
            <a:t>云计算软件模块</a:t>
          </a:r>
          <a:endParaRPr lang="zh-CN" altLang="en-US" dirty="0">
            <a:latin typeface="微软雅黑" pitchFamily="34" charset="-122"/>
            <a:ea typeface="微软雅黑" pitchFamily="34" charset="-122"/>
          </a:endParaRPr>
        </a:p>
      </dgm:t>
    </dgm:pt>
    <dgm:pt modelId="{00950515-3013-489B-8925-A3E8C5238E3B}" type="parTrans" cxnId="{F0D07BDA-45CD-488F-A9ED-542F409F8F6F}">
      <dgm:prSet/>
      <dgm:spPr/>
      <dgm:t>
        <a:bodyPr/>
        <a:lstStyle/>
        <a:p>
          <a:endParaRPr lang="zh-CN" altLang="en-US">
            <a:latin typeface="华文中宋" pitchFamily="2" charset="-122"/>
            <a:ea typeface="华文中宋" pitchFamily="2" charset="-122"/>
          </a:endParaRPr>
        </a:p>
      </dgm:t>
    </dgm:pt>
    <dgm:pt modelId="{D318F03B-4CA9-4FD4-83A4-94618ADFA03E}" type="sibTrans" cxnId="{F0D07BDA-45CD-488F-A9ED-542F409F8F6F}">
      <dgm:prSet/>
      <dgm:spPr/>
      <dgm:t>
        <a:bodyPr/>
        <a:lstStyle/>
        <a:p>
          <a:endParaRPr lang="zh-CN" altLang="en-US">
            <a:latin typeface="华文中宋" pitchFamily="2" charset="-122"/>
            <a:ea typeface="华文中宋" pitchFamily="2" charset="-122"/>
          </a:endParaRPr>
        </a:p>
      </dgm:t>
    </dgm:pt>
    <dgm:pt modelId="{720C2EC4-C554-49D7-9E5C-D2B5C5613522}">
      <dgm:prSet/>
      <dgm:spPr/>
      <dgm:t>
        <a:bodyPr/>
        <a:lstStyle/>
        <a:p>
          <a:endParaRPr lang="zh-CN" altLang="en-US" dirty="0">
            <a:latin typeface="华文中宋" pitchFamily="2" charset="-122"/>
            <a:ea typeface="华文中宋" pitchFamily="2" charset="-122"/>
          </a:endParaRPr>
        </a:p>
      </dgm:t>
    </dgm:pt>
    <dgm:pt modelId="{52790F87-C427-4E87-85DB-CD91B7C53417}" type="parTrans" cxnId="{F83ED544-379E-47A3-BB78-78771AD0B75D}">
      <dgm:prSet/>
      <dgm:spPr/>
      <dgm:t>
        <a:bodyPr/>
        <a:lstStyle/>
        <a:p>
          <a:endParaRPr lang="zh-CN" altLang="en-US">
            <a:latin typeface="华文中宋" pitchFamily="2" charset="-122"/>
            <a:ea typeface="华文中宋" pitchFamily="2" charset="-122"/>
          </a:endParaRPr>
        </a:p>
      </dgm:t>
    </dgm:pt>
    <dgm:pt modelId="{513FB226-5660-417B-B4F1-63EE9DD322B3}" type="sibTrans" cxnId="{F83ED544-379E-47A3-BB78-78771AD0B75D}">
      <dgm:prSet/>
      <dgm:spPr/>
      <dgm:t>
        <a:bodyPr/>
        <a:lstStyle/>
        <a:p>
          <a:endParaRPr lang="zh-CN" altLang="en-US">
            <a:latin typeface="华文中宋" pitchFamily="2" charset="-122"/>
            <a:ea typeface="华文中宋" pitchFamily="2" charset="-122"/>
          </a:endParaRPr>
        </a:p>
      </dgm:t>
    </dgm:pt>
    <dgm:pt modelId="{0E4F2F5C-A47F-454B-A6EB-582C4DBE3F07}">
      <dgm:prSet phldrT="[文本]"/>
      <dgm:spPr/>
      <dgm:t>
        <a:bodyPr/>
        <a:lstStyle/>
        <a:p>
          <a:endParaRPr lang="zh-CN" altLang="en-US" dirty="0">
            <a:latin typeface="华文中宋" pitchFamily="2" charset="-122"/>
            <a:ea typeface="华文中宋" pitchFamily="2" charset="-122"/>
          </a:endParaRPr>
        </a:p>
      </dgm:t>
    </dgm:pt>
    <dgm:pt modelId="{866F620D-AAF7-4AE4-91ED-AC31ED847B7D}" type="parTrans" cxnId="{546C367E-2CC5-4552-A5DF-8863FCCC10D7}">
      <dgm:prSet/>
      <dgm:spPr/>
      <dgm:t>
        <a:bodyPr/>
        <a:lstStyle/>
        <a:p>
          <a:endParaRPr lang="zh-CN" altLang="en-US"/>
        </a:p>
      </dgm:t>
    </dgm:pt>
    <dgm:pt modelId="{B57902A6-C23A-4979-82FC-C08518564468}" type="sibTrans" cxnId="{546C367E-2CC5-4552-A5DF-8863FCCC10D7}">
      <dgm:prSet/>
      <dgm:spPr/>
      <dgm:t>
        <a:bodyPr/>
        <a:lstStyle/>
        <a:p>
          <a:endParaRPr lang="zh-CN" altLang="en-US"/>
        </a:p>
      </dgm:t>
    </dgm:pt>
    <dgm:pt modelId="{FA297949-4A1D-4C33-BCB5-799D5B68E27F}">
      <dgm:prSet phldrT="[文本]"/>
      <dgm:spPr/>
      <dgm:t>
        <a:bodyPr/>
        <a:lstStyle/>
        <a:p>
          <a:r>
            <a:rPr lang="zh-CN" altLang="en-US" dirty="0" smtClean="0">
              <a:latin typeface="微软雅黑" pitchFamily="34" charset="-122"/>
              <a:ea typeface="微软雅黑" pitchFamily="34" charset="-122"/>
            </a:rPr>
            <a:t>解决方案包括部署服务与代为运维服务</a:t>
          </a:r>
          <a:endParaRPr lang="zh-CN" altLang="en-US" dirty="0">
            <a:latin typeface="微软雅黑" pitchFamily="34" charset="-122"/>
            <a:ea typeface="微软雅黑" pitchFamily="34" charset="-122"/>
          </a:endParaRPr>
        </a:p>
      </dgm:t>
    </dgm:pt>
    <dgm:pt modelId="{E7F01BD5-3B44-4901-A21E-C25D1C41E06B}" type="parTrans" cxnId="{7774FA78-DBD9-4963-B892-1029D352FDD3}">
      <dgm:prSet/>
      <dgm:spPr/>
      <dgm:t>
        <a:bodyPr/>
        <a:lstStyle/>
        <a:p>
          <a:endParaRPr lang="zh-CN" altLang="en-US"/>
        </a:p>
      </dgm:t>
    </dgm:pt>
    <dgm:pt modelId="{67D4966D-B1EC-4A38-8A7A-2E63ABB012F5}" type="sibTrans" cxnId="{7774FA78-DBD9-4963-B892-1029D352FDD3}">
      <dgm:prSet/>
      <dgm:spPr/>
      <dgm:t>
        <a:bodyPr/>
        <a:lstStyle/>
        <a:p>
          <a:endParaRPr lang="zh-CN" altLang="en-US"/>
        </a:p>
      </dgm:t>
    </dgm:pt>
    <dgm:pt modelId="{3F124292-4E08-4F5C-B4F0-7B29D3F3A1D4}" type="pres">
      <dgm:prSet presAssocID="{E929215C-B306-4C65-8EB4-4A08B1A0F486}" presName="linear" presStyleCnt="0">
        <dgm:presLayoutVars>
          <dgm:animLvl val="lvl"/>
          <dgm:resizeHandles val="exact"/>
        </dgm:presLayoutVars>
      </dgm:prSet>
      <dgm:spPr/>
      <dgm:t>
        <a:bodyPr/>
        <a:lstStyle/>
        <a:p>
          <a:endParaRPr lang="zh-CN" altLang="en-US"/>
        </a:p>
      </dgm:t>
    </dgm:pt>
    <dgm:pt modelId="{DC327D21-B3EC-4BA8-A18E-FC940950CC78}" type="pres">
      <dgm:prSet presAssocID="{DC6B74CA-33F6-4EA6-A5F4-DB4D3F157254}" presName="parentText" presStyleLbl="node1" presStyleIdx="0" presStyleCnt="3">
        <dgm:presLayoutVars>
          <dgm:chMax val="0"/>
          <dgm:bulletEnabled val="1"/>
        </dgm:presLayoutVars>
      </dgm:prSet>
      <dgm:spPr/>
      <dgm:t>
        <a:bodyPr/>
        <a:lstStyle/>
        <a:p>
          <a:endParaRPr lang="zh-CN" altLang="en-US"/>
        </a:p>
      </dgm:t>
    </dgm:pt>
    <dgm:pt modelId="{785EE873-8EC3-45C0-933A-88AB8B9363F3}" type="pres">
      <dgm:prSet presAssocID="{DC6B74CA-33F6-4EA6-A5F4-DB4D3F157254}" presName="childText" presStyleLbl="revTx" presStyleIdx="0" presStyleCnt="2" custScaleY="41622">
        <dgm:presLayoutVars>
          <dgm:bulletEnabled val="1"/>
        </dgm:presLayoutVars>
      </dgm:prSet>
      <dgm:spPr/>
      <dgm:t>
        <a:bodyPr/>
        <a:lstStyle/>
        <a:p>
          <a:endParaRPr lang="zh-CN" altLang="en-US"/>
        </a:p>
      </dgm:t>
    </dgm:pt>
    <dgm:pt modelId="{C9B77A16-B947-409E-8A56-443AE38381E8}" type="pres">
      <dgm:prSet presAssocID="{57A3A5F6-D24B-4CA7-8011-F9853E5B09E9}" presName="parentText" presStyleLbl="node1" presStyleIdx="1" presStyleCnt="3">
        <dgm:presLayoutVars>
          <dgm:chMax val="0"/>
          <dgm:bulletEnabled val="1"/>
        </dgm:presLayoutVars>
      </dgm:prSet>
      <dgm:spPr/>
      <dgm:t>
        <a:bodyPr/>
        <a:lstStyle/>
        <a:p>
          <a:endParaRPr lang="zh-CN" altLang="en-US"/>
        </a:p>
      </dgm:t>
    </dgm:pt>
    <dgm:pt modelId="{89352A88-0569-4575-96E6-A79D782DD222}" type="pres">
      <dgm:prSet presAssocID="{57A3A5F6-D24B-4CA7-8011-F9853E5B09E9}" presName="childText" presStyleLbl="revTx" presStyleIdx="1" presStyleCnt="2" custScaleY="38708">
        <dgm:presLayoutVars>
          <dgm:bulletEnabled val="1"/>
        </dgm:presLayoutVars>
      </dgm:prSet>
      <dgm:spPr/>
      <dgm:t>
        <a:bodyPr/>
        <a:lstStyle/>
        <a:p>
          <a:endParaRPr lang="zh-CN" altLang="en-US"/>
        </a:p>
      </dgm:t>
    </dgm:pt>
    <dgm:pt modelId="{BC766910-B3B4-4132-8DB8-9639614D4A22}" type="pres">
      <dgm:prSet presAssocID="{720C2EC4-C554-49D7-9E5C-D2B5C5613522}" presName="parentText" presStyleLbl="node1" presStyleIdx="2" presStyleCnt="3">
        <dgm:presLayoutVars>
          <dgm:chMax val="0"/>
          <dgm:bulletEnabled val="1"/>
        </dgm:presLayoutVars>
      </dgm:prSet>
      <dgm:spPr/>
      <dgm:t>
        <a:bodyPr/>
        <a:lstStyle/>
        <a:p>
          <a:endParaRPr lang="zh-CN" altLang="en-US"/>
        </a:p>
      </dgm:t>
    </dgm:pt>
  </dgm:ptLst>
  <dgm:cxnLst>
    <dgm:cxn modelId="{AC8E370A-9F91-4101-A40C-E5D23F0762A2}" type="presOf" srcId="{720C2EC4-C554-49D7-9E5C-D2B5C5613522}" destId="{BC766910-B3B4-4132-8DB8-9639614D4A22}" srcOrd="0" destOrd="0" presId="urn:microsoft.com/office/officeart/2005/8/layout/vList2"/>
    <dgm:cxn modelId="{F83ED544-379E-47A3-BB78-78771AD0B75D}" srcId="{E929215C-B306-4C65-8EB4-4A08B1A0F486}" destId="{720C2EC4-C554-49D7-9E5C-D2B5C5613522}" srcOrd="2" destOrd="0" parTransId="{52790F87-C427-4E87-85DB-CD91B7C53417}" sibTransId="{513FB226-5660-417B-B4F1-63EE9DD322B3}"/>
    <dgm:cxn modelId="{C2DDED79-3B6C-480D-8345-53AB7CF6E50B}" type="presOf" srcId="{FA297949-4A1D-4C33-BCB5-799D5B68E27F}" destId="{89352A88-0569-4575-96E6-A79D782DD222}" srcOrd="0" destOrd="1" presId="urn:microsoft.com/office/officeart/2005/8/layout/vList2"/>
    <dgm:cxn modelId="{546C367E-2CC5-4552-A5DF-8863FCCC10D7}" srcId="{57A3A5F6-D24B-4CA7-8011-F9853E5B09E9}" destId="{0E4F2F5C-A47F-454B-A6EB-582C4DBE3F07}" srcOrd="2" destOrd="0" parTransId="{866F620D-AAF7-4AE4-91ED-AC31ED847B7D}" sibTransId="{B57902A6-C23A-4979-82FC-C08518564468}"/>
    <dgm:cxn modelId="{433EBC8C-E940-48DE-ADAE-D935A771198E}" type="presOf" srcId="{DC6B74CA-33F6-4EA6-A5F4-DB4D3F157254}" destId="{DC327D21-B3EC-4BA8-A18E-FC940950CC78}" srcOrd="0" destOrd="0" presId="urn:microsoft.com/office/officeart/2005/8/layout/vList2"/>
    <dgm:cxn modelId="{DFB1ECB2-C307-43B2-9B06-4B91351ABF43}" srcId="{DC6B74CA-33F6-4EA6-A5F4-DB4D3F157254}" destId="{A98EE4E9-49EC-408B-B90E-4C5112205780}" srcOrd="0" destOrd="0" parTransId="{345922D7-F735-420C-A194-6B3E71282705}" sibTransId="{A299F670-80DF-43E4-BCA3-15A06E4111FC}"/>
    <dgm:cxn modelId="{F0D07BDA-45CD-488F-A9ED-542F409F8F6F}" srcId="{57A3A5F6-D24B-4CA7-8011-F9853E5B09E9}" destId="{D5136FFC-18B8-4869-A124-EE01C19F79AC}" srcOrd="0" destOrd="0" parTransId="{00950515-3013-489B-8925-A3E8C5238E3B}" sibTransId="{D318F03B-4CA9-4FD4-83A4-94618ADFA03E}"/>
    <dgm:cxn modelId="{4BD25747-B776-4492-A88D-9275E05C7714}" srcId="{E929215C-B306-4C65-8EB4-4A08B1A0F486}" destId="{57A3A5F6-D24B-4CA7-8011-F9853E5B09E9}" srcOrd="1" destOrd="0" parTransId="{DD795345-4FC7-4238-A877-F39BF86BB510}" sibTransId="{26B23F72-7904-4C9B-B22A-7A87C58D9287}"/>
    <dgm:cxn modelId="{D9721580-B41F-4692-AAE0-84F92A66D7C5}" type="presOf" srcId="{A98EE4E9-49EC-408B-B90E-4C5112205780}" destId="{785EE873-8EC3-45C0-933A-88AB8B9363F3}" srcOrd="0" destOrd="0" presId="urn:microsoft.com/office/officeart/2005/8/layout/vList2"/>
    <dgm:cxn modelId="{338668FB-F1DC-44E5-9220-6C232D7654EC}" type="presOf" srcId="{D5136FFC-18B8-4869-A124-EE01C19F79AC}" destId="{89352A88-0569-4575-96E6-A79D782DD222}" srcOrd="0" destOrd="0" presId="urn:microsoft.com/office/officeart/2005/8/layout/vList2"/>
    <dgm:cxn modelId="{3EC15241-B2D0-4ED0-ADFD-818640E64618}" srcId="{E929215C-B306-4C65-8EB4-4A08B1A0F486}" destId="{DC6B74CA-33F6-4EA6-A5F4-DB4D3F157254}" srcOrd="0" destOrd="0" parTransId="{52D24E3D-51DA-4482-AD52-036AECF49808}" sibTransId="{9D648502-C63E-48F2-A8BA-8A954B13D63F}"/>
    <dgm:cxn modelId="{5FA7C0FB-B201-461E-8278-7B9CD231149D}" type="presOf" srcId="{E929215C-B306-4C65-8EB4-4A08B1A0F486}" destId="{3F124292-4E08-4F5C-B4F0-7B29D3F3A1D4}" srcOrd="0" destOrd="0" presId="urn:microsoft.com/office/officeart/2005/8/layout/vList2"/>
    <dgm:cxn modelId="{27FD5FDF-40D0-4D18-AC32-95B47D9DC2EE}" type="presOf" srcId="{57A3A5F6-D24B-4CA7-8011-F9853E5B09E9}" destId="{C9B77A16-B947-409E-8A56-443AE38381E8}" srcOrd="0" destOrd="0" presId="urn:microsoft.com/office/officeart/2005/8/layout/vList2"/>
    <dgm:cxn modelId="{7774FA78-DBD9-4963-B892-1029D352FDD3}" srcId="{57A3A5F6-D24B-4CA7-8011-F9853E5B09E9}" destId="{FA297949-4A1D-4C33-BCB5-799D5B68E27F}" srcOrd="1" destOrd="0" parTransId="{E7F01BD5-3B44-4901-A21E-C25D1C41E06B}" sibTransId="{67D4966D-B1EC-4A38-8A7A-2E63ABB012F5}"/>
    <dgm:cxn modelId="{2358381A-5951-4C5F-BD9D-EEAF40238B20}" type="presOf" srcId="{0E4F2F5C-A47F-454B-A6EB-582C4DBE3F07}" destId="{89352A88-0569-4575-96E6-A79D782DD222}" srcOrd="0" destOrd="2" presId="urn:microsoft.com/office/officeart/2005/8/layout/vList2"/>
    <dgm:cxn modelId="{62087A40-3940-478E-9058-8B492D5CB846}" type="presParOf" srcId="{3F124292-4E08-4F5C-B4F0-7B29D3F3A1D4}" destId="{DC327D21-B3EC-4BA8-A18E-FC940950CC78}" srcOrd="0" destOrd="0" presId="urn:microsoft.com/office/officeart/2005/8/layout/vList2"/>
    <dgm:cxn modelId="{67DFB8E6-23AC-4CBC-A744-B08750F61DA2}" type="presParOf" srcId="{3F124292-4E08-4F5C-B4F0-7B29D3F3A1D4}" destId="{785EE873-8EC3-45C0-933A-88AB8B9363F3}" srcOrd="1" destOrd="0" presId="urn:microsoft.com/office/officeart/2005/8/layout/vList2"/>
    <dgm:cxn modelId="{DB16662B-263F-4D95-BB40-EAE9E8364756}" type="presParOf" srcId="{3F124292-4E08-4F5C-B4F0-7B29D3F3A1D4}" destId="{C9B77A16-B947-409E-8A56-443AE38381E8}" srcOrd="2" destOrd="0" presId="urn:microsoft.com/office/officeart/2005/8/layout/vList2"/>
    <dgm:cxn modelId="{5529AA9E-475F-49DB-9831-D6AB61E35867}" type="presParOf" srcId="{3F124292-4E08-4F5C-B4F0-7B29D3F3A1D4}" destId="{89352A88-0569-4575-96E6-A79D782DD222}" srcOrd="3" destOrd="0" presId="urn:microsoft.com/office/officeart/2005/8/layout/vList2"/>
    <dgm:cxn modelId="{8475C6FF-FF43-4AEF-BC8F-06204AC49D44}" type="presParOf" srcId="{3F124292-4E08-4F5C-B4F0-7B29D3F3A1D4}" destId="{BC766910-B3B4-4132-8DB8-9639614D4A22}"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8BADA583-6B3B-4DE5-88C0-0201B75252EB}" type="datetimeFigureOut">
              <a:rPr lang="zh-CN" altLang="en-US"/>
              <a:pPr>
                <a:defRPr/>
              </a:pPr>
              <a:t>2009-11-23</a:t>
            </a:fld>
            <a:endParaRPr lang="zh-CN" altLang="en-US"/>
          </a:p>
        </p:txBody>
      </p:sp>
      <p:sp>
        <p:nvSpPr>
          <p:cNvPr id="4" name="幻灯片图像占位符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00C4BCE5-84B7-4F3A-97A9-D440EEEAA22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07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A2A09-D991-4316-913A-9F528D5BADAD}" type="slidenum">
              <a:rPr lang="zh-CN" altLang="en-US" smtClean="0">
                <a:latin typeface="Arial" pitchFamily="34" charset="0"/>
                <a:ea typeface="宋体" pitchFamily="2" charset="-122"/>
              </a:rPr>
              <a:pPr/>
              <a:t>1</a:t>
            </a:fld>
            <a:endParaRPr lang="en-US" altLang="zh-CN" smtClean="0">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p:spPr>
      </p:sp>
      <p:sp>
        <p:nvSpPr>
          <p:cNvPr id="399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994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242C4E-3BA4-4476-B968-057539FC8CDF}" type="slidenum">
              <a:rPr lang="zh-CN" altLang="en-US" smtClean="0">
                <a:latin typeface="Arial" pitchFamily="34" charset="0"/>
                <a:ea typeface="宋体" pitchFamily="2" charset="-122"/>
              </a:rPr>
              <a:pPr/>
              <a:t>10</a:t>
            </a:fld>
            <a:endParaRPr lang="en-US" altLang="zh-CN" smtClean="0">
              <a:latin typeface="Arial"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20FEBC-902B-4791-94CF-9D0A115CB703}" type="slidenum">
              <a:rPr lang="zh-CN" altLang="en-US" smtClean="0">
                <a:latin typeface="Arial" pitchFamily="34" charset="0"/>
                <a:ea typeface="宋体" pitchFamily="2" charset="-122"/>
              </a:rPr>
              <a:pPr/>
              <a:t>11</a:t>
            </a:fld>
            <a:endParaRPr lang="en-US" altLang="zh-CN" smtClean="0">
              <a:latin typeface="Arial"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p:spPr>
      </p:sp>
      <p:sp>
        <p:nvSpPr>
          <p:cNvPr id="419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19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915785-BC42-4AE4-BFE4-753C879E6D96}" type="slidenum">
              <a:rPr lang="zh-CN" altLang="en-US" smtClean="0">
                <a:latin typeface="Arial" pitchFamily="34" charset="0"/>
                <a:ea typeface="宋体" pitchFamily="2" charset="-122"/>
              </a:rPr>
              <a:pPr/>
              <a:t>12</a:t>
            </a:fld>
            <a:endParaRPr lang="en-US" altLang="zh-CN" smtClean="0">
              <a:latin typeface="Arial"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30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6FDB34-ABFA-42D0-9FBA-9D12001C4F74}" type="slidenum">
              <a:rPr lang="zh-CN" altLang="en-US" smtClean="0">
                <a:latin typeface="Arial" pitchFamily="34" charset="0"/>
                <a:ea typeface="宋体" pitchFamily="2" charset="-122"/>
              </a:rPr>
              <a:pPr/>
              <a:t>13</a:t>
            </a:fld>
            <a:endParaRPr lang="en-US" altLang="zh-CN" smtClean="0">
              <a:latin typeface="Arial"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40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727D27-8BDE-4FBF-824F-3F7868393378}" type="slidenum">
              <a:rPr lang="zh-CN" altLang="en-US" smtClean="0">
                <a:latin typeface="Arial" pitchFamily="34" charset="0"/>
                <a:ea typeface="宋体" pitchFamily="2" charset="-122"/>
              </a:rPr>
              <a:pPr/>
              <a:t>14</a:t>
            </a:fld>
            <a:endParaRPr lang="en-US" altLang="zh-CN" smtClean="0">
              <a:latin typeface="Arial"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50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8FF562-36CE-4FA1-9803-681D5D805B37}" type="slidenum">
              <a:rPr lang="zh-CN" altLang="en-US" smtClean="0">
                <a:latin typeface="Arial" pitchFamily="34" charset="0"/>
                <a:ea typeface="宋体" pitchFamily="2" charset="-122"/>
              </a:rPr>
              <a:pPr/>
              <a:t>15</a:t>
            </a:fld>
            <a:endParaRPr lang="en-US" altLang="zh-CN" smtClean="0">
              <a:latin typeface="Arial"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60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0CCAF8-6002-487E-A1DA-B0A7FFC192E2}" type="slidenum">
              <a:rPr lang="zh-CN" altLang="en-US" smtClean="0">
                <a:latin typeface="Arial" pitchFamily="34" charset="0"/>
                <a:ea typeface="宋体" pitchFamily="2" charset="-122"/>
              </a:rPr>
              <a:pPr/>
              <a:t>16</a:t>
            </a:fld>
            <a:endParaRPr lang="en-US" altLang="zh-CN" smtClean="0">
              <a:latin typeface="Arial"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71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5802E-DEDA-4A69-B451-376B4E73922F}" type="slidenum">
              <a:rPr lang="zh-CN" altLang="en-US" smtClean="0">
                <a:latin typeface="Arial" pitchFamily="34" charset="0"/>
                <a:ea typeface="宋体" pitchFamily="2" charset="-122"/>
              </a:rPr>
              <a:pPr/>
              <a:t>17</a:t>
            </a:fld>
            <a:endParaRPr lang="en-US" altLang="zh-CN" smtClean="0">
              <a:latin typeface="Arial"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81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0AC97-7EA9-4781-846C-378A1A651D93}" type="slidenum">
              <a:rPr lang="zh-CN" altLang="en-US" smtClean="0">
                <a:latin typeface="Arial" pitchFamily="34" charset="0"/>
                <a:ea typeface="宋体" pitchFamily="2" charset="-122"/>
              </a:rPr>
              <a:pPr/>
              <a:t>18</a:t>
            </a:fld>
            <a:endParaRPr lang="en-US" altLang="zh-CN" smtClean="0">
              <a:latin typeface="Arial"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91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F2104F-29C1-40C1-8F1A-0079CBCB60EC}" type="slidenum">
              <a:rPr lang="zh-CN" altLang="en-US" smtClean="0">
                <a:latin typeface="Arial" pitchFamily="34" charset="0"/>
                <a:ea typeface="宋体" pitchFamily="2" charset="-122"/>
              </a:rPr>
              <a:pPr/>
              <a:t>19</a:t>
            </a:fld>
            <a:endParaRPr lang="en-US" altLang="zh-CN" smtClean="0">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p:spPr>
      </p:sp>
      <p:sp>
        <p:nvSpPr>
          <p:cNvPr id="317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17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B05751-50A9-4D9D-B95F-E8514F909837}" type="slidenum">
              <a:rPr lang="zh-CN" altLang="en-US" smtClean="0">
                <a:latin typeface="Arial" pitchFamily="34" charset="0"/>
                <a:ea typeface="宋体" pitchFamily="2" charset="-122"/>
              </a:rPr>
              <a:pPr/>
              <a:t>2</a:t>
            </a:fld>
            <a:endParaRPr lang="en-US" altLang="zh-CN" smtClean="0">
              <a:latin typeface="Arial"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501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47268F-86B8-4B57-8B20-C4DE09923E4D}" type="slidenum">
              <a:rPr lang="zh-CN" altLang="en-US" smtClean="0">
                <a:latin typeface="Arial" pitchFamily="34" charset="0"/>
                <a:ea typeface="宋体" pitchFamily="2" charset="-122"/>
              </a:rPr>
              <a:pPr/>
              <a:t>20</a:t>
            </a:fld>
            <a:endParaRPr lang="en-US" altLang="zh-CN" smtClean="0">
              <a:latin typeface="Arial"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512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780BE2-AF7F-4818-B63C-A35E11E02C7B}" type="slidenum">
              <a:rPr lang="zh-CN" altLang="en-US" smtClean="0">
                <a:latin typeface="Arial" pitchFamily="34" charset="0"/>
                <a:ea typeface="宋体" pitchFamily="2" charset="-122"/>
              </a:rPr>
              <a:pPr/>
              <a:t>21</a:t>
            </a:fld>
            <a:endParaRPr lang="en-US" altLang="zh-CN" smtClean="0">
              <a:latin typeface="Arial"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522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F768DA-63A7-43CE-8A7D-E50284F610F1}" type="slidenum">
              <a:rPr lang="zh-CN" altLang="en-US" smtClean="0">
                <a:latin typeface="Arial" pitchFamily="34" charset="0"/>
                <a:ea typeface="宋体" pitchFamily="2" charset="-122"/>
              </a:rPr>
              <a:pPr/>
              <a:t>22</a:t>
            </a:fld>
            <a:endParaRPr lang="en-US" altLang="zh-CN" smtClean="0">
              <a:latin typeface="Arial" pitchFamily="34" charset="0"/>
              <a:ea typeface="宋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532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B3C6AE-3687-419C-B0DB-2DE6E99FAE01}" type="slidenum">
              <a:rPr lang="zh-CN" altLang="en-US" smtClean="0">
                <a:latin typeface="Arial" pitchFamily="34" charset="0"/>
                <a:ea typeface="宋体" pitchFamily="2" charset="-122"/>
              </a:rPr>
              <a:pPr/>
              <a:t>23</a:t>
            </a:fld>
            <a:endParaRPr lang="en-US" altLang="zh-CN" smtClean="0">
              <a:latin typeface="Arial" pitchFamily="34" charset="0"/>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542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3EF7A5-6284-4AAB-ADD8-45E01082AC59}" type="slidenum">
              <a:rPr lang="zh-CN" altLang="en-US" smtClean="0">
                <a:latin typeface="Arial" pitchFamily="34" charset="0"/>
                <a:ea typeface="宋体" pitchFamily="2" charset="-122"/>
              </a:rPr>
              <a:pPr/>
              <a:t>24</a:t>
            </a:fld>
            <a:endParaRPr lang="en-US" altLang="zh-CN" smtClean="0">
              <a:latin typeface="Arial" pitchFamily="34" charset="0"/>
              <a:ea typeface="宋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553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70B682-DC56-4DEB-AAE6-A19DE0803D0D}" type="slidenum">
              <a:rPr lang="zh-CN" altLang="en-US" smtClean="0">
                <a:latin typeface="Arial" pitchFamily="34" charset="0"/>
                <a:ea typeface="宋体" pitchFamily="2" charset="-122"/>
              </a:rPr>
              <a:pPr/>
              <a:t>25</a:t>
            </a:fld>
            <a:endParaRPr lang="en-US" altLang="zh-CN" smtClean="0">
              <a:latin typeface="Arial" pitchFamily="34" charset="0"/>
              <a:ea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563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32AD67-4B7B-4B8D-9980-46E0804ACD5F}" type="slidenum">
              <a:rPr lang="zh-CN" altLang="en-US" smtClean="0">
                <a:latin typeface="Arial" pitchFamily="34" charset="0"/>
                <a:ea typeface="宋体" pitchFamily="2" charset="-122"/>
              </a:rPr>
              <a:pPr/>
              <a:t>26</a:t>
            </a:fld>
            <a:endParaRPr lang="en-US" altLang="zh-CN" smtClean="0">
              <a:latin typeface="Arial" pitchFamily="34" charset="0"/>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73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150F83-012C-4D87-965E-81298D7021E9}" type="slidenum">
              <a:rPr lang="zh-CN" altLang="en-US" smtClean="0">
                <a:latin typeface="Arial" pitchFamily="34" charset="0"/>
                <a:ea typeface="宋体" pitchFamily="2" charset="-122"/>
              </a:rPr>
              <a:pPr/>
              <a:t>27</a:t>
            </a:fld>
            <a:endParaRPr lang="en-US" altLang="zh-CN" smtClean="0">
              <a:latin typeface="Arial"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27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EDC25C-52D0-4455-B189-0F6852D4D7D4}" type="slidenum">
              <a:rPr lang="zh-CN" altLang="en-US" smtClean="0">
                <a:latin typeface="Arial" pitchFamily="34" charset="0"/>
                <a:ea typeface="宋体" pitchFamily="2" charset="-122"/>
              </a:rPr>
              <a:pPr/>
              <a:t>3</a:t>
            </a:fld>
            <a:endParaRPr lang="en-US" altLang="zh-CN" smtClean="0">
              <a:latin typeface="Arial"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379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36A34-EE3D-4B4D-8232-89E2F7C97294}" type="slidenum">
              <a:rPr lang="zh-CN" altLang="en-US" smtClean="0">
                <a:latin typeface="Arial" pitchFamily="34" charset="0"/>
                <a:ea typeface="宋体" pitchFamily="2" charset="-122"/>
              </a:rPr>
              <a:pPr/>
              <a:t>4</a:t>
            </a:fld>
            <a:endParaRPr lang="en-US" altLang="zh-CN" smtClean="0">
              <a:latin typeface="Arial"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p:spPr>
      </p:sp>
      <p:sp>
        <p:nvSpPr>
          <p:cNvPr id="348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48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2DD980-8638-46A2-8B11-F1260DA8F3BA}" type="slidenum">
              <a:rPr lang="zh-CN" altLang="en-US" smtClean="0">
                <a:latin typeface="Arial" pitchFamily="34" charset="0"/>
                <a:ea typeface="宋体" pitchFamily="2" charset="-122"/>
              </a:rPr>
              <a:pPr/>
              <a:t>5</a:t>
            </a:fld>
            <a:endParaRPr lang="en-US" altLang="zh-CN" smtClean="0">
              <a:latin typeface="Arial"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p:spPr>
      </p:sp>
      <p:sp>
        <p:nvSpPr>
          <p:cNvPr id="358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58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285195-584E-4651-9BA9-A074DDA2C00A}" type="slidenum">
              <a:rPr lang="zh-CN" altLang="en-US" smtClean="0">
                <a:latin typeface="Arial" pitchFamily="34" charset="0"/>
                <a:ea typeface="宋体" pitchFamily="2" charset="-122"/>
              </a:rPr>
              <a:pPr/>
              <a:t>6</a:t>
            </a:fld>
            <a:endParaRPr lang="en-US" altLang="zh-CN" smtClean="0">
              <a:latin typeface="Arial"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68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D48B89-8C35-484C-B3B4-DB368C16C0F0}" type="slidenum">
              <a:rPr lang="zh-CN" altLang="en-US" smtClean="0">
                <a:latin typeface="Arial" pitchFamily="34" charset="0"/>
                <a:ea typeface="宋体" pitchFamily="2" charset="-122"/>
              </a:rPr>
              <a:pPr/>
              <a:t>7</a:t>
            </a:fld>
            <a:endParaRPr lang="en-US" altLang="zh-CN" smtClean="0">
              <a:latin typeface="Arial"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78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EFDBAD-9E71-4CC4-B887-DB540EEC0865}" type="slidenum">
              <a:rPr lang="zh-CN" altLang="en-US" smtClean="0">
                <a:latin typeface="Arial" pitchFamily="34" charset="0"/>
                <a:ea typeface="宋体" pitchFamily="2" charset="-122"/>
              </a:rPr>
              <a:pPr/>
              <a:t>8</a:t>
            </a:fld>
            <a:endParaRPr lang="en-US" altLang="zh-CN" smtClean="0">
              <a:latin typeface="Arial"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389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8E75C9-3E4E-4AF0-A04A-F4CB82A7B799}" type="slidenum">
              <a:rPr lang="zh-CN" altLang="en-US" smtClean="0">
                <a:latin typeface="Arial" pitchFamily="34" charset="0"/>
                <a:ea typeface="宋体" pitchFamily="2" charset="-122"/>
              </a:rPr>
              <a:pPr/>
              <a:t>9</a:t>
            </a:fld>
            <a:endParaRPr lang="en-US" altLang="zh-CN" smtClean="0">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9"/>
            <a:ext cx="841533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1" y="3886200"/>
            <a:ext cx="692943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B75656-4FAD-4831-82FA-A41C2A0ADA7A}"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1782290-4427-4991-B3A4-8B531EE84429}"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78677" y="274642"/>
            <a:ext cx="222726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42"/>
            <a:ext cx="653097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F8920C4-16A2-44A8-B556-23E2D74D79B3}"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4D884F8-8A4D-4E04-903F-83EAFA92EF9C}"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40" y="4406904"/>
            <a:ext cx="841533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40" y="2906713"/>
            <a:ext cx="8415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CF4991D-130B-4E12-BFC4-8475A22B72E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2" y="1600204"/>
            <a:ext cx="43783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6028" y="1600204"/>
            <a:ext cx="4379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EEEDC3A-1C0C-41AA-ACDE-D1A5B56B6788}"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292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292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1CB7B90-2011-43E1-A3BD-8170BE44E1E4}"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6DA7D43A-F07F-4FBB-BD99-71D0ADA63E63}"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22297D8-1832-4449-A705-8EB87552B867}"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755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0325" y="273054"/>
            <a:ext cx="55356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3"/>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45C4E7A-D6FD-40FE-868E-FEB107EEBE14}"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39927" y="4800600"/>
            <a:ext cx="5942013"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39927" y="612775"/>
            <a:ext cx="59420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939927" y="5367338"/>
            <a:ext cx="594201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EE84214-862A-40EB-ADB1-47BB65A3CBC8}"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06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95300" y="1600200"/>
            <a:ext cx="891063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95300" y="6245225"/>
            <a:ext cx="2309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382963" y="6245225"/>
            <a:ext cx="3135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7096125" y="6245225"/>
            <a:ext cx="2309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76B736B5-72F9-4CEA-A058-675738F0DD0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3" Type="http://schemas.openxmlformats.org/officeDocument/2006/relationships/notesSlide" Target="../notesSlides/notesSlide10.xml"/><Relationship Id="rId7" Type="http://schemas.openxmlformats.org/officeDocument/2006/relationships/image" Target="../media/image13.png"/><Relationship Id="rId12" Type="http://schemas.openxmlformats.org/officeDocument/2006/relationships/image" Target="../media/image17.jpeg"/><Relationship Id="rId17" Type="http://schemas.openxmlformats.org/officeDocument/2006/relationships/image" Target="../media/image20.jpeg"/><Relationship Id="rId2" Type="http://schemas.openxmlformats.org/officeDocument/2006/relationships/slideLayout" Target="../slideLayouts/slideLayout7.xml"/><Relationship Id="rId16" Type="http://schemas.openxmlformats.org/officeDocument/2006/relationships/hyperlink" Target="http://images.google.cn/imgres?imgurl=http://www.gameguru.in/images/nintendo-ds-wi-fi.jpg&amp;imgrefurl=http://www.gameguru.in/wireless/2007/31/five-million-ds-gamers-use-nintendo-wi-fi-connection/&amp;h=320&amp;w=430&amp;sz=26&amp;hl=zh-CN&amp;start=3&amp;um=1&amp;usg=__J4T9aRKxYTW0DCgs-08NWnRjFaI=&amp;tbnid=buavZD1xNlPLoM:&amp;tbnh=94&amp;tbnw=126&amp;prev=/images?q=Nintendo+Wi-Fi+Connection%EF%BC%8C&amp;um=1&amp;complete=1&amp;hl=zh-CN&amp;newwindow=1" TargetMode="External"/><Relationship Id="rId1" Type="http://schemas.openxmlformats.org/officeDocument/2006/relationships/tags" Target="../tags/tag9.xml"/><Relationship Id="rId6" Type="http://schemas.openxmlformats.org/officeDocument/2006/relationships/image" Target="../media/image25.jpeg"/><Relationship Id="rId11" Type="http://schemas.openxmlformats.org/officeDocument/2006/relationships/image" Target="../media/image16.jpeg"/><Relationship Id="rId5" Type="http://schemas.openxmlformats.org/officeDocument/2006/relationships/hyperlink" Target="http://www.project-and-bidding.cq.cn/cisdi/yej/&#23433;&#31283;&#30005;&#21378;.jpg" TargetMode="External"/><Relationship Id="rId15" Type="http://schemas.openxmlformats.org/officeDocument/2006/relationships/image" Target="../media/image19.jpeg"/><Relationship Id="rId10" Type="http://schemas.openxmlformats.org/officeDocument/2006/relationships/hyperlink" Target="http://www.apple.com/ipodclassic/" TargetMode="External"/><Relationship Id="rId4" Type="http://schemas.openxmlformats.org/officeDocument/2006/relationships/image" Target="../media/image2.jpeg"/><Relationship Id="rId9" Type="http://schemas.openxmlformats.org/officeDocument/2006/relationships/image" Target="../media/image15.jpeg"/><Relationship Id="rId14" Type="http://schemas.openxmlformats.org/officeDocument/2006/relationships/hyperlink" Target="http://sangean.com/product.php?model=WFR-2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imgres?imgurl=http://www.cle.unicamp.br/prof/carnielli/imagens/PDF-Icon.jpg&amp;imgrefurl=http://www.cle.unicamp.br/prof/carnielli/teaching.html&amp;h=192&amp;w=192&amp;sz=10&amp;hl=en&amp;start=2&amp;tbnid=G2xz4gN3QgIo-M:&amp;tbnh=103&amp;tbnw=103&amp;prev=/images?q=pdf+icon&amp;gbv=2&amp;ndsp=18&amp;hl=en&amp;safe=off&amp;sa=N" TargetMode="External"/><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hyperlink" Target="http://codecubed.com/cgi-bin/timesmachine.cgi" TargetMode="External"/><Relationship Id="rId10" Type="http://schemas.openxmlformats.org/officeDocument/2006/relationships/image" Target="../media/image29.jpeg"/><Relationship Id="rId4" Type="http://schemas.openxmlformats.org/officeDocument/2006/relationships/image" Target="../media/image2.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30.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21.xml"/><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4.jpeg"/><Relationship Id="rId5" Type="http://schemas.openxmlformats.org/officeDocument/2006/relationships/image" Target="../media/image35.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34.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jpe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jpeg"/><Relationship Id="rId3" Type="http://schemas.openxmlformats.org/officeDocument/2006/relationships/notesSlide" Target="../notesSlides/notesSlide6.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hyperlink" Target="http://www.apple.com/ipodclassic/" TargetMode="External"/><Relationship Id="rId13" Type="http://schemas.openxmlformats.org/officeDocument/2006/relationships/image" Target="../media/image19.jpeg"/><Relationship Id="rId18" Type="http://schemas.openxmlformats.org/officeDocument/2006/relationships/image" Target="../media/image23.jpeg"/><Relationship Id="rId3" Type="http://schemas.openxmlformats.org/officeDocument/2006/relationships/notesSlide" Target="../notesSlides/notesSlide9.xml"/><Relationship Id="rId7" Type="http://schemas.openxmlformats.org/officeDocument/2006/relationships/image" Target="../media/image15.jpeg"/><Relationship Id="rId12" Type="http://schemas.openxmlformats.org/officeDocument/2006/relationships/hyperlink" Target="http://sangean.com/product.php?model=WFR-20" TargetMode="External"/><Relationship Id="rId17" Type="http://schemas.openxmlformats.org/officeDocument/2006/relationships/image" Target="../media/image22.jpeg"/><Relationship Id="rId2" Type="http://schemas.openxmlformats.org/officeDocument/2006/relationships/slideLayout" Target="../slideLayouts/slideLayout7.xml"/><Relationship Id="rId16" Type="http://schemas.openxmlformats.org/officeDocument/2006/relationships/image" Target="../media/image21.jpeg"/><Relationship Id="rId1" Type="http://schemas.openxmlformats.org/officeDocument/2006/relationships/tags" Target="../tags/tag8.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png"/><Relationship Id="rId15" Type="http://schemas.openxmlformats.org/officeDocument/2006/relationships/image" Target="../media/image20.jpeg"/><Relationship Id="rId10" Type="http://schemas.openxmlformats.org/officeDocument/2006/relationships/image" Target="../media/image17.jpeg"/><Relationship Id="rId19" Type="http://schemas.openxmlformats.org/officeDocument/2006/relationships/image" Target="../media/image24.jpeg"/><Relationship Id="rId4" Type="http://schemas.openxmlformats.org/officeDocument/2006/relationships/image" Target="../media/image2.jpeg"/><Relationship Id="rId9" Type="http://schemas.openxmlformats.org/officeDocument/2006/relationships/image" Target="../media/image16.jpeg"/><Relationship Id="rId14" Type="http://schemas.openxmlformats.org/officeDocument/2006/relationships/hyperlink" Target="http://images.google.cn/imgres?imgurl=http://www.gameguru.in/images/nintendo-ds-wi-fi.jpg&amp;imgrefurl=http://www.gameguru.in/wireless/2007/31/five-million-ds-gamers-use-nintendo-wi-fi-connection/&amp;h=320&amp;w=430&amp;sz=26&amp;hl=zh-CN&amp;start=3&amp;um=1&amp;usg=__J4T9aRKxYTW0DCgs-08NWnRjFaI=&amp;tbnid=buavZD1xNlPLoM:&amp;tbnh=94&amp;tbnw=126&amp;prev=/images?q=Nintendo+Wi-Fi+Connection%EF%BC%8C&amp;um=1&amp;complete=1&amp;hl=zh-CN&amp;newwindow=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r="-119"/>
          </a:stretch>
        </a:blipFill>
        <a:effectLst/>
      </p:bgPr>
    </p:bg>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146050" y="2359025"/>
            <a:ext cx="7269163" cy="2032000"/>
          </a:xfrm>
          <a:prstGeom prst="rect">
            <a:avLst/>
          </a:prstGeom>
          <a:noFill/>
          <a:ln w="9525">
            <a:noFill/>
            <a:miter lim="800000"/>
            <a:headEnd/>
            <a:tailEnd/>
          </a:ln>
        </p:spPr>
        <p:txBody>
          <a:bodyPr>
            <a:spAutoFit/>
          </a:bodyPr>
          <a:lstStyle/>
          <a:p>
            <a:r>
              <a:rPr lang="zh-CN" altLang="en-US" sz="5400" b="1">
                <a:solidFill>
                  <a:schemeClr val="bg1"/>
                </a:solidFill>
                <a:latin typeface="微软雅黑" pitchFamily="34" charset="-122"/>
                <a:ea typeface="微软雅黑" pitchFamily="34" charset="-122"/>
              </a:rPr>
              <a:t>云计算与新媒体</a:t>
            </a:r>
            <a:endParaRPr lang="en-US" altLang="zh-CN" sz="5400" b="1">
              <a:solidFill>
                <a:schemeClr val="bg1"/>
              </a:solidFill>
              <a:latin typeface="微软雅黑" pitchFamily="34" charset="-122"/>
              <a:ea typeface="微软雅黑" pitchFamily="34" charset="-122"/>
            </a:endParaRPr>
          </a:p>
          <a:p>
            <a:endParaRPr lang="en-US" altLang="zh-CN" sz="3600">
              <a:solidFill>
                <a:schemeClr val="bg1"/>
              </a:solidFill>
              <a:latin typeface="微软雅黑" pitchFamily="34" charset="-122"/>
              <a:ea typeface="微软雅黑" pitchFamily="34" charset="-122"/>
            </a:endParaRPr>
          </a:p>
          <a:p>
            <a:r>
              <a:rPr lang="zh-CN" altLang="en-US" sz="3600">
                <a:solidFill>
                  <a:schemeClr val="bg1"/>
                </a:solidFill>
                <a:latin typeface="微软雅黑" pitchFamily="34" charset="-122"/>
                <a:ea typeface="微软雅黑" pitchFamily="34" charset="-122"/>
              </a:rPr>
              <a:t>世纪互联 </a:t>
            </a:r>
            <a:r>
              <a:rPr lang="en-US" altLang="zh-CN" sz="3600">
                <a:solidFill>
                  <a:schemeClr val="bg1"/>
                </a:solidFill>
                <a:latin typeface="微软雅黑" pitchFamily="34" charset="-122"/>
                <a:ea typeface="微软雅黑" pitchFamily="34" charset="-122"/>
              </a:rPr>
              <a:t>CloudEx</a:t>
            </a:r>
            <a:endParaRPr lang="zh-CN" altLang="en-US" sz="360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949325" y="130175"/>
            <a:ext cx="5486400" cy="585788"/>
          </a:xfrm>
          <a:prstGeom prst="rect">
            <a:avLst/>
          </a:prstGeom>
        </p:spPr>
        <p:txBody>
          <a:bodyPr/>
          <a:lstStyle/>
          <a:p>
            <a:pPr>
              <a:defRPr/>
            </a:pPr>
            <a:r>
              <a:rPr lang="zh-CN" altLang="en-US" sz="2800" b="1" kern="0" dirty="0">
                <a:latin typeface="微软雅黑" pitchFamily="34" charset="-122"/>
                <a:ea typeface="微软雅黑" pitchFamily="34" charset="-122"/>
              </a:rPr>
              <a:t>云计算数据中心</a:t>
            </a:r>
            <a:r>
              <a:rPr lang="en-US" altLang="zh-CN" sz="2800" b="1" kern="0" dirty="0">
                <a:latin typeface="微软雅黑" pitchFamily="34" charset="-122"/>
                <a:ea typeface="微软雅黑" pitchFamily="34" charset="-122"/>
              </a:rPr>
              <a:t>-</a:t>
            </a:r>
            <a:r>
              <a:rPr lang="zh-CN" altLang="en-US" sz="2000" b="1" kern="0" dirty="0">
                <a:latin typeface="微软雅黑" pitchFamily="34" charset="-122"/>
                <a:ea typeface="微软雅黑" pitchFamily="34" charset="-122"/>
              </a:rPr>
              <a:t>未来的媒体信息中心</a:t>
            </a:r>
            <a:endParaRPr lang="zh-CN" altLang="en-US" sz="2800" b="1" kern="0" dirty="0">
              <a:latin typeface="微软雅黑" pitchFamily="34" charset="-122"/>
              <a:ea typeface="微软雅黑" pitchFamily="34" charset="-122"/>
            </a:endParaRPr>
          </a:p>
        </p:txBody>
      </p:sp>
      <p:sp>
        <p:nvSpPr>
          <p:cNvPr id="8" name="云形标注 7"/>
          <p:cNvSpPr/>
          <p:nvPr/>
        </p:nvSpPr>
        <p:spPr bwMode="auto">
          <a:xfrm>
            <a:off x="1185863" y="1265238"/>
            <a:ext cx="5486400" cy="2409825"/>
          </a:xfrm>
          <a:prstGeom prst="cloudCallout">
            <a:avLst>
              <a:gd name="adj1" fmla="val -3376"/>
              <a:gd name="adj2" fmla="val 10886"/>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zh-CN" altLang="zh-CN">
              <a:solidFill>
                <a:schemeClr val="tx1"/>
              </a:solidFill>
            </a:endParaRPr>
          </a:p>
        </p:txBody>
      </p:sp>
      <p:sp>
        <p:nvSpPr>
          <p:cNvPr id="11268" name="TextBox 16"/>
          <p:cNvSpPr txBox="1">
            <a:spLocks noChangeArrowheads="1"/>
          </p:cNvSpPr>
          <p:nvPr/>
        </p:nvSpPr>
        <p:spPr bwMode="auto">
          <a:xfrm>
            <a:off x="7134225" y="1703388"/>
            <a:ext cx="1778000" cy="1477962"/>
          </a:xfrm>
          <a:prstGeom prst="rect">
            <a:avLst/>
          </a:prstGeom>
          <a:noFill/>
          <a:ln w="9525">
            <a:noFill/>
            <a:miter lim="800000"/>
            <a:headEnd/>
            <a:tailEnd/>
          </a:ln>
        </p:spPr>
        <p:txBody>
          <a:bodyPr>
            <a:spAutoFit/>
          </a:bodyPr>
          <a:lstStyle/>
          <a:p>
            <a:r>
              <a:rPr lang="zh-CN" altLang="en-US" b="1">
                <a:latin typeface="微软雅黑" pitchFamily="34" charset="-122"/>
                <a:ea typeface="微软雅黑" pitchFamily="34" charset="-122"/>
              </a:rPr>
              <a:t>云计算承担：</a:t>
            </a:r>
            <a:endParaRPr lang="en-US" altLang="zh-CN" b="1">
              <a:latin typeface="微软雅黑" pitchFamily="34" charset="-122"/>
              <a:ea typeface="微软雅黑" pitchFamily="34" charset="-122"/>
            </a:endParaRPr>
          </a:p>
          <a:p>
            <a:endParaRPr lang="en-US" altLang="zh-CN" b="1">
              <a:latin typeface="微软雅黑" pitchFamily="34" charset="-122"/>
              <a:ea typeface="微软雅黑" pitchFamily="34" charset="-122"/>
            </a:endParaRPr>
          </a:p>
          <a:p>
            <a:pPr>
              <a:buClr>
                <a:srgbClr val="FF9999"/>
              </a:buClr>
              <a:buFont typeface="Wingdings" pitchFamily="2" charset="2"/>
              <a:buChar char="n"/>
            </a:pPr>
            <a:r>
              <a:rPr lang="zh-CN" altLang="en-US">
                <a:solidFill>
                  <a:srgbClr val="FF0000"/>
                </a:solidFill>
                <a:latin typeface="微软雅黑" pitchFamily="34" charset="-122"/>
                <a:ea typeface="微软雅黑" pitchFamily="34" charset="-122"/>
              </a:rPr>
              <a:t> </a:t>
            </a:r>
            <a:r>
              <a:rPr lang="zh-CN" altLang="en-US">
                <a:latin typeface="微软雅黑" pitchFamily="34" charset="-122"/>
                <a:ea typeface="微软雅黑" pitchFamily="34" charset="-122"/>
              </a:rPr>
              <a:t>信息的生成</a:t>
            </a:r>
            <a:endParaRPr lang="en-US" altLang="zh-CN">
              <a:latin typeface="微软雅黑" pitchFamily="34" charset="-122"/>
              <a:ea typeface="微软雅黑" pitchFamily="34" charset="-122"/>
            </a:endParaRPr>
          </a:p>
          <a:p>
            <a:pPr>
              <a:buClr>
                <a:srgbClr val="FF9999"/>
              </a:buClr>
              <a:buFont typeface="Wingdings" pitchFamily="2" charset="2"/>
              <a:buChar char="n"/>
            </a:pPr>
            <a:r>
              <a:rPr lang="en-US" altLang="zh-CN">
                <a:solidFill>
                  <a:srgbClr val="FF0000"/>
                </a:solidFill>
                <a:latin typeface="微软雅黑" pitchFamily="34" charset="-122"/>
                <a:ea typeface="微软雅黑" pitchFamily="34" charset="-122"/>
              </a:rPr>
              <a:t> </a:t>
            </a:r>
            <a:r>
              <a:rPr lang="zh-CN" altLang="en-US">
                <a:latin typeface="微软雅黑" pitchFamily="34" charset="-122"/>
                <a:ea typeface="微软雅黑" pitchFamily="34" charset="-122"/>
              </a:rPr>
              <a:t>信息的保存</a:t>
            </a:r>
            <a:endParaRPr lang="en-US" altLang="zh-CN">
              <a:latin typeface="微软雅黑" pitchFamily="34" charset="-122"/>
              <a:ea typeface="微软雅黑" pitchFamily="34" charset="-122"/>
            </a:endParaRPr>
          </a:p>
          <a:p>
            <a:pPr>
              <a:buClr>
                <a:srgbClr val="FF9999"/>
              </a:buClr>
              <a:buFont typeface="Wingdings" pitchFamily="2" charset="2"/>
              <a:buChar char="n"/>
            </a:pPr>
            <a:r>
              <a:rPr lang="en-US" altLang="zh-CN">
                <a:solidFill>
                  <a:srgbClr val="FF0000"/>
                </a:solidFill>
                <a:latin typeface="微软雅黑" pitchFamily="34" charset="-122"/>
                <a:ea typeface="微软雅黑" pitchFamily="34" charset="-122"/>
              </a:rPr>
              <a:t> </a:t>
            </a:r>
            <a:r>
              <a:rPr lang="zh-CN" altLang="en-US">
                <a:latin typeface="微软雅黑" pitchFamily="34" charset="-122"/>
                <a:ea typeface="微软雅黑" pitchFamily="34" charset="-122"/>
              </a:rPr>
              <a:t>信息的分发</a:t>
            </a:r>
          </a:p>
        </p:txBody>
      </p:sp>
      <p:pic>
        <p:nvPicPr>
          <p:cNvPr id="19" name="Picture 71" descr="安稳电厂">
            <a:hlinkClick r:id="rId5"/>
          </p:cNvPr>
          <p:cNvPicPr>
            <a:picLocks noChangeAspect="1" noChangeArrowheads="1"/>
          </p:cNvPicPr>
          <p:nvPr/>
        </p:nvPicPr>
        <p:blipFill>
          <a:blip r:embed="rId6"/>
          <a:srcRect/>
          <a:stretch>
            <a:fillRect/>
          </a:stretch>
        </p:blipFill>
        <p:spPr bwMode="auto">
          <a:xfrm>
            <a:off x="2738438" y="2157413"/>
            <a:ext cx="1327150" cy="838200"/>
          </a:xfrm>
          <a:prstGeom prst="rect">
            <a:avLst/>
          </a:prstGeom>
          <a:noFill/>
          <a:ln w="19050">
            <a:solidFill>
              <a:srgbClr val="C0C0C0"/>
            </a:solidFill>
            <a:miter lim="800000"/>
            <a:headEnd/>
            <a:tailEnd/>
          </a:ln>
          <a:effectLst>
            <a:outerShdw dist="35921" dir="2700000" algn="ctr" rotWithShape="0">
              <a:srgbClr val="808080"/>
            </a:outerShdw>
          </a:effectLst>
        </p:spPr>
      </p:pic>
      <p:sp>
        <p:nvSpPr>
          <p:cNvPr id="11270" name="Text Box 72"/>
          <p:cNvSpPr txBox="1">
            <a:spLocks noChangeArrowheads="1"/>
          </p:cNvSpPr>
          <p:nvPr/>
        </p:nvSpPr>
        <p:spPr bwMode="auto">
          <a:xfrm>
            <a:off x="2881313" y="3086100"/>
            <a:ext cx="1141412" cy="382588"/>
          </a:xfrm>
          <a:prstGeom prst="rect">
            <a:avLst/>
          </a:prstGeom>
          <a:noFill/>
          <a:ln w="9525" algn="ctr">
            <a:noFill/>
            <a:miter lim="800000"/>
            <a:headEnd/>
            <a:tailEnd/>
          </a:ln>
        </p:spPr>
        <p:txBody>
          <a:bodyPr wrap="none" lIns="104993" tIns="52497" rIns="104993" bIns="52497">
            <a:spAutoFit/>
          </a:bodyPr>
          <a:lstStyle/>
          <a:p>
            <a:pPr algn="ctr"/>
            <a:r>
              <a:rPr lang="zh-CN" altLang="en-US" b="1">
                <a:solidFill>
                  <a:srgbClr val="660066"/>
                </a:solidFill>
                <a:latin typeface="微软雅黑" pitchFamily="34" charset="-122"/>
                <a:ea typeface="微软雅黑" pitchFamily="34" charset="-122"/>
              </a:rPr>
              <a:t>媒体中心</a:t>
            </a:r>
            <a:endParaRPr lang="zh-CN" altLang="en-US">
              <a:latin typeface="微软雅黑" pitchFamily="34" charset="-122"/>
              <a:ea typeface="微软雅黑" pitchFamily="34" charset="-122"/>
            </a:endParaRPr>
          </a:p>
        </p:txBody>
      </p:sp>
      <p:sp>
        <p:nvSpPr>
          <p:cNvPr id="11271" name="TextBox 22"/>
          <p:cNvSpPr txBox="1">
            <a:spLocks noChangeArrowheads="1"/>
          </p:cNvSpPr>
          <p:nvPr/>
        </p:nvSpPr>
        <p:spPr bwMode="auto">
          <a:xfrm>
            <a:off x="4227513" y="2087563"/>
            <a:ext cx="2651125" cy="461962"/>
          </a:xfrm>
          <a:prstGeom prst="rect">
            <a:avLst/>
          </a:prstGeom>
          <a:noFill/>
          <a:ln w="9525">
            <a:noFill/>
            <a:miter lim="800000"/>
            <a:headEnd/>
            <a:tailEnd/>
          </a:ln>
        </p:spPr>
        <p:txBody>
          <a:bodyPr>
            <a:spAutoFit/>
          </a:bodyPr>
          <a:lstStyle/>
          <a:p>
            <a:r>
              <a:rPr lang="zh-CN" altLang="en-US" sz="2400" b="1">
                <a:latin typeface="微软雅黑" pitchFamily="34" charset="-122"/>
                <a:ea typeface="微软雅黑" pitchFamily="34" charset="-122"/>
              </a:rPr>
              <a:t>云计算数据中心</a:t>
            </a:r>
          </a:p>
        </p:txBody>
      </p:sp>
      <p:pic>
        <p:nvPicPr>
          <p:cNvPr id="11272" name="Picture 47" descr="3200"/>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a:off x="7804150" y="5613400"/>
            <a:ext cx="1014413" cy="647700"/>
          </a:xfrm>
          <a:prstGeom prst="rect">
            <a:avLst/>
          </a:prstGeom>
          <a:noFill/>
          <a:ln w="9525">
            <a:noFill/>
            <a:miter lim="800000"/>
            <a:headEnd/>
            <a:tailEnd/>
          </a:ln>
        </p:spPr>
      </p:pic>
      <p:pic>
        <p:nvPicPr>
          <p:cNvPr id="11273" name="Picture 59"/>
          <p:cNvPicPr>
            <a:picLocks noChangeAspect="1" noChangeArrowheads="1"/>
          </p:cNvPicPr>
          <p:nvPr/>
        </p:nvPicPr>
        <p:blipFill>
          <a:blip r:embed="rId8"/>
          <a:srcRect/>
          <a:stretch>
            <a:fillRect/>
          </a:stretch>
        </p:blipFill>
        <p:spPr bwMode="auto">
          <a:xfrm>
            <a:off x="5889625" y="5284788"/>
            <a:ext cx="1244600" cy="1128712"/>
          </a:xfrm>
          <a:prstGeom prst="rect">
            <a:avLst/>
          </a:prstGeom>
          <a:noFill/>
          <a:ln w="9525">
            <a:noFill/>
            <a:miter lim="800000"/>
            <a:headEnd/>
            <a:tailEnd/>
          </a:ln>
        </p:spPr>
      </p:pic>
      <p:pic>
        <p:nvPicPr>
          <p:cNvPr id="11274" name="Picture 62" descr="iphone003"/>
          <p:cNvPicPr>
            <a:picLocks noChangeAspect="1" noChangeArrowheads="1"/>
          </p:cNvPicPr>
          <p:nvPr/>
        </p:nvPicPr>
        <p:blipFill>
          <a:blip r:embed="rId9"/>
          <a:srcRect/>
          <a:stretch>
            <a:fillRect/>
          </a:stretch>
        </p:blipFill>
        <p:spPr bwMode="auto">
          <a:xfrm>
            <a:off x="4297363" y="5468938"/>
            <a:ext cx="531812" cy="792162"/>
          </a:xfrm>
          <a:prstGeom prst="rect">
            <a:avLst/>
          </a:prstGeom>
          <a:noFill/>
          <a:ln w="9525">
            <a:noFill/>
            <a:miter lim="800000"/>
            <a:headEnd/>
            <a:tailEnd/>
          </a:ln>
        </p:spPr>
      </p:pic>
      <p:pic>
        <p:nvPicPr>
          <p:cNvPr id="11275" name="Picture 64" descr="ipod-classic-1">
            <a:hlinkClick r:id="rId10"/>
          </p:cNvPr>
          <p:cNvPicPr>
            <a:picLocks noChangeAspect="1" noChangeArrowheads="1"/>
          </p:cNvPicPr>
          <p:nvPr/>
        </p:nvPicPr>
        <p:blipFill>
          <a:blip r:embed="rId11"/>
          <a:srcRect/>
          <a:stretch>
            <a:fillRect/>
          </a:stretch>
        </p:blipFill>
        <p:spPr bwMode="auto">
          <a:xfrm>
            <a:off x="5686425" y="3921125"/>
            <a:ext cx="717550" cy="792163"/>
          </a:xfrm>
          <a:prstGeom prst="rect">
            <a:avLst/>
          </a:prstGeom>
          <a:noFill/>
          <a:ln w="9525">
            <a:noFill/>
            <a:miter lim="800000"/>
            <a:headEnd/>
            <a:tailEnd/>
          </a:ln>
        </p:spPr>
      </p:pic>
      <p:pic>
        <p:nvPicPr>
          <p:cNvPr id="11276" name="图片 38" descr="Kindle DX.jpg"/>
          <p:cNvPicPr>
            <a:picLocks noChangeAspect="1"/>
          </p:cNvPicPr>
          <p:nvPr/>
        </p:nvPicPr>
        <p:blipFill>
          <a:blip r:embed="rId12" cstate="print"/>
          <a:srcRect l="24803" t="4724" r="24803" b="6496"/>
          <a:stretch>
            <a:fillRect/>
          </a:stretch>
        </p:blipFill>
        <p:spPr bwMode="auto">
          <a:xfrm>
            <a:off x="2395538" y="5319713"/>
            <a:ext cx="646112" cy="1138237"/>
          </a:xfrm>
          <a:prstGeom prst="rect">
            <a:avLst/>
          </a:prstGeom>
          <a:noFill/>
          <a:ln w="9525">
            <a:noFill/>
            <a:miter lim="800000"/>
            <a:headEnd/>
            <a:tailEnd/>
          </a:ln>
        </p:spPr>
      </p:pic>
      <p:pic>
        <p:nvPicPr>
          <p:cNvPr id="11277" name="Picture 5" descr="openframe_atom"/>
          <p:cNvPicPr>
            <a:picLocks noChangeAspect="1" noChangeArrowheads="1"/>
          </p:cNvPicPr>
          <p:nvPr/>
        </p:nvPicPr>
        <p:blipFill>
          <a:blip r:embed="rId13"/>
          <a:srcRect/>
          <a:stretch>
            <a:fillRect/>
          </a:stretch>
        </p:blipFill>
        <p:spPr bwMode="auto">
          <a:xfrm>
            <a:off x="6878638" y="3921125"/>
            <a:ext cx="1851025" cy="895350"/>
          </a:xfrm>
          <a:prstGeom prst="rect">
            <a:avLst/>
          </a:prstGeom>
          <a:noFill/>
          <a:ln w="9525">
            <a:noFill/>
            <a:miter lim="800000"/>
            <a:headEnd/>
            <a:tailEnd/>
          </a:ln>
        </p:spPr>
      </p:pic>
      <p:pic>
        <p:nvPicPr>
          <p:cNvPr id="11278" name="Picture 5" descr="9-17-07-sangean">
            <a:hlinkClick r:id="rId14"/>
          </p:cNvPr>
          <p:cNvPicPr>
            <a:picLocks noChangeAspect="1" noChangeArrowheads="1"/>
          </p:cNvPicPr>
          <p:nvPr/>
        </p:nvPicPr>
        <p:blipFill>
          <a:blip r:embed="rId15"/>
          <a:srcRect/>
          <a:stretch>
            <a:fillRect/>
          </a:stretch>
        </p:blipFill>
        <p:spPr bwMode="auto">
          <a:xfrm>
            <a:off x="1939925" y="3895725"/>
            <a:ext cx="1557338" cy="869950"/>
          </a:xfrm>
          <a:prstGeom prst="rect">
            <a:avLst/>
          </a:prstGeom>
          <a:noFill/>
          <a:ln w="9525">
            <a:noFill/>
            <a:miter lim="800000"/>
            <a:headEnd/>
            <a:tailEnd/>
          </a:ln>
        </p:spPr>
      </p:pic>
      <p:pic>
        <p:nvPicPr>
          <p:cNvPr id="11279" name="Picture 8" descr="http://tbn0.google.cn/images?q=tbn:buavZD1xNlPLoM:">
            <a:hlinkClick r:id="rId16"/>
          </p:cNvPr>
          <p:cNvPicPr>
            <a:picLocks noChangeAspect="1" noChangeArrowheads="1"/>
          </p:cNvPicPr>
          <p:nvPr/>
        </p:nvPicPr>
        <p:blipFill>
          <a:blip r:embed="rId17"/>
          <a:srcRect/>
          <a:stretch>
            <a:fillRect/>
          </a:stretch>
        </p:blipFill>
        <p:spPr bwMode="auto">
          <a:xfrm>
            <a:off x="4029075" y="3895725"/>
            <a:ext cx="1298575" cy="895350"/>
          </a:xfrm>
          <a:prstGeom prst="rect">
            <a:avLst/>
          </a:prstGeom>
          <a:noFill/>
          <a:ln w="9525">
            <a:noFill/>
            <a:miter lim="800000"/>
            <a:headEnd/>
            <a:tailEnd/>
          </a:ln>
        </p:spPr>
      </p:pic>
      <p:cxnSp>
        <p:nvCxnSpPr>
          <p:cNvPr id="34" name="直接连接符 33"/>
          <p:cNvCxnSpPr/>
          <p:nvPr/>
        </p:nvCxnSpPr>
        <p:spPr>
          <a:xfrm>
            <a:off x="1693863" y="5099050"/>
            <a:ext cx="7137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直接连接符 34"/>
          <p:cNvCxnSpPr/>
          <p:nvPr/>
        </p:nvCxnSpPr>
        <p:spPr>
          <a:xfrm rot="5400000">
            <a:off x="2254250" y="4957763"/>
            <a:ext cx="280987" cy="1588"/>
          </a:xfrm>
          <a:prstGeom prst="line">
            <a:avLst/>
          </a:prstGeom>
        </p:spPr>
        <p:style>
          <a:lnRef idx="2">
            <a:schemeClr val="dk1"/>
          </a:lnRef>
          <a:fillRef idx="0">
            <a:schemeClr val="dk1"/>
          </a:fillRef>
          <a:effectRef idx="1">
            <a:schemeClr val="dk1"/>
          </a:effectRef>
          <a:fontRef idx="minor">
            <a:schemeClr val="tx1"/>
          </a:fontRef>
        </p:style>
      </p:cxnSp>
      <p:cxnSp>
        <p:nvCxnSpPr>
          <p:cNvPr id="36" name="直接连接符 35"/>
          <p:cNvCxnSpPr/>
          <p:nvPr/>
        </p:nvCxnSpPr>
        <p:spPr>
          <a:xfrm rot="5400000">
            <a:off x="8292306" y="5239544"/>
            <a:ext cx="282575" cy="1588"/>
          </a:xfrm>
          <a:prstGeom prst="line">
            <a:avLst/>
          </a:prstGeom>
        </p:spPr>
        <p:style>
          <a:lnRef idx="2">
            <a:schemeClr val="dk1"/>
          </a:lnRef>
          <a:fillRef idx="0">
            <a:schemeClr val="dk1"/>
          </a:fillRef>
          <a:effectRef idx="1">
            <a:schemeClr val="dk1"/>
          </a:effectRef>
          <a:fontRef idx="minor">
            <a:schemeClr val="tx1"/>
          </a:fontRef>
        </p:style>
      </p:cxnSp>
      <p:cxnSp>
        <p:nvCxnSpPr>
          <p:cNvPr id="37" name="直接连接符 36"/>
          <p:cNvCxnSpPr/>
          <p:nvPr/>
        </p:nvCxnSpPr>
        <p:spPr>
          <a:xfrm rot="5400000">
            <a:off x="7662069" y="4956969"/>
            <a:ext cx="282575" cy="1587"/>
          </a:xfrm>
          <a:prstGeom prst="line">
            <a:avLst/>
          </a:prstGeom>
        </p:spPr>
        <p:style>
          <a:lnRef idx="2">
            <a:schemeClr val="dk1"/>
          </a:lnRef>
          <a:fillRef idx="0">
            <a:schemeClr val="dk1"/>
          </a:fillRef>
          <a:effectRef idx="1">
            <a:schemeClr val="dk1"/>
          </a:effectRef>
          <a:fontRef idx="minor">
            <a:schemeClr val="tx1"/>
          </a:fontRef>
        </p:style>
      </p:cxnSp>
      <p:cxnSp>
        <p:nvCxnSpPr>
          <p:cNvPr id="38" name="直接连接符 37"/>
          <p:cNvCxnSpPr/>
          <p:nvPr/>
        </p:nvCxnSpPr>
        <p:spPr>
          <a:xfrm rot="5400000">
            <a:off x="4406106" y="5239544"/>
            <a:ext cx="282575" cy="1588"/>
          </a:xfrm>
          <a:prstGeom prst="line">
            <a:avLst/>
          </a:prstGeom>
        </p:spPr>
        <p:style>
          <a:lnRef idx="2">
            <a:schemeClr val="dk1"/>
          </a:lnRef>
          <a:fillRef idx="0">
            <a:schemeClr val="dk1"/>
          </a:fillRef>
          <a:effectRef idx="1">
            <a:schemeClr val="dk1"/>
          </a:effectRef>
          <a:fontRef idx="minor">
            <a:schemeClr val="tx1"/>
          </a:fontRef>
        </p:style>
      </p:cxnSp>
      <p:cxnSp>
        <p:nvCxnSpPr>
          <p:cNvPr id="39" name="直接连接符 38"/>
          <p:cNvCxnSpPr/>
          <p:nvPr/>
        </p:nvCxnSpPr>
        <p:spPr>
          <a:xfrm rot="5400000">
            <a:off x="4687094" y="4956969"/>
            <a:ext cx="282575" cy="1587"/>
          </a:xfrm>
          <a:prstGeom prst="line">
            <a:avLst/>
          </a:prstGeom>
        </p:spPr>
        <p:style>
          <a:lnRef idx="2">
            <a:schemeClr val="dk1"/>
          </a:lnRef>
          <a:fillRef idx="0">
            <a:schemeClr val="dk1"/>
          </a:fillRef>
          <a:effectRef idx="1">
            <a:schemeClr val="dk1"/>
          </a:effectRef>
          <a:fontRef idx="minor">
            <a:schemeClr val="tx1"/>
          </a:fontRef>
        </p:style>
      </p:cxnSp>
      <p:cxnSp>
        <p:nvCxnSpPr>
          <p:cNvPr id="40" name="直接连接符 39"/>
          <p:cNvCxnSpPr/>
          <p:nvPr/>
        </p:nvCxnSpPr>
        <p:spPr>
          <a:xfrm rot="5400000">
            <a:off x="5901531" y="4931569"/>
            <a:ext cx="282575" cy="1588"/>
          </a:xfrm>
          <a:prstGeom prst="line">
            <a:avLst/>
          </a:prstGeom>
        </p:spPr>
        <p:style>
          <a:lnRef idx="2">
            <a:schemeClr val="dk1"/>
          </a:lnRef>
          <a:fillRef idx="0">
            <a:schemeClr val="dk1"/>
          </a:fillRef>
          <a:effectRef idx="1">
            <a:schemeClr val="dk1"/>
          </a:effectRef>
          <a:fontRef idx="minor">
            <a:schemeClr val="tx1"/>
          </a:fontRef>
        </p:style>
      </p:cxnSp>
      <p:cxnSp>
        <p:nvCxnSpPr>
          <p:cNvPr id="41" name="直接连接符 40"/>
          <p:cNvCxnSpPr/>
          <p:nvPr/>
        </p:nvCxnSpPr>
        <p:spPr>
          <a:xfrm rot="5400000">
            <a:off x="2559050" y="5262563"/>
            <a:ext cx="280987" cy="1588"/>
          </a:xfrm>
          <a:prstGeom prst="line">
            <a:avLst/>
          </a:prstGeom>
        </p:spPr>
        <p:style>
          <a:lnRef idx="2">
            <a:schemeClr val="dk1"/>
          </a:lnRef>
          <a:fillRef idx="0">
            <a:schemeClr val="dk1"/>
          </a:fillRef>
          <a:effectRef idx="1">
            <a:schemeClr val="dk1"/>
          </a:effectRef>
          <a:fontRef idx="minor">
            <a:schemeClr val="tx1"/>
          </a:fontRef>
        </p:style>
      </p:cxnSp>
      <p:cxnSp>
        <p:nvCxnSpPr>
          <p:cNvPr id="42" name="直接连接符 41"/>
          <p:cNvCxnSpPr/>
          <p:nvPr/>
        </p:nvCxnSpPr>
        <p:spPr>
          <a:xfrm rot="5400000">
            <a:off x="6311106" y="5239544"/>
            <a:ext cx="282575" cy="1588"/>
          </a:xfrm>
          <a:prstGeom prst="line">
            <a:avLst/>
          </a:prstGeom>
        </p:spPr>
        <p:style>
          <a:lnRef idx="2">
            <a:schemeClr val="dk1"/>
          </a:lnRef>
          <a:fillRef idx="0">
            <a:schemeClr val="dk1"/>
          </a:fillRef>
          <a:effectRef idx="1">
            <a:schemeClr val="dk1"/>
          </a:effectRef>
          <a:fontRef idx="minor">
            <a:schemeClr val="tx1"/>
          </a:fontRef>
        </p:style>
      </p:cxnSp>
      <p:sp>
        <p:nvSpPr>
          <p:cNvPr id="11289" name="TextBox 42"/>
          <p:cNvSpPr txBox="1">
            <a:spLocks noChangeArrowheads="1"/>
          </p:cNvSpPr>
          <p:nvPr/>
        </p:nvSpPr>
        <p:spPr bwMode="auto">
          <a:xfrm>
            <a:off x="3041650" y="5046663"/>
            <a:ext cx="1255713" cy="400050"/>
          </a:xfrm>
          <a:prstGeom prst="rect">
            <a:avLst/>
          </a:prstGeom>
          <a:noFill/>
          <a:ln w="9525">
            <a:noFill/>
            <a:miter lim="800000"/>
            <a:headEnd/>
            <a:tailEnd/>
          </a:ln>
        </p:spPr>
        <p:txBody>
          <a:bodyPr>
            <a:spAutoFit/>
          </a:bodyPr>
          <a:lstStyle/>
          <a:p>
            <a:r>
              <a:rPr lang="en-US" altLang="zh-CN" sz="2000" b="1">
                <a:latin typeface="Arial Rounded MT Bold" pitchFamily="34" charset="0"/>
              </a:rPr>
              <a:t>Internet</a:t>
            </a:r>
            <a:endParaRPr lang="zh-CN" altLang="en-US" sz="2000" b="1">
              <a:latin typeface="Arial Rounded MT Bold" pitchFamily="34" charset="0"/>
            </a:endParaRPr>
          </a:p>
        </p:txBody>
      </p:sp>
      <p:cxnSp>
        <p:nvCxnSpPr>
          <p:cNvPr id="45" name="直接连接符 44"/>
          <p:cNvCxnSpPr/>
          <p:nvPr/>
        </p:nvCxnSpPr>
        <p:spPr>
          <a:xfrm rot="5400000">
            <a:off x="3006726" y="4375150"/>
            <a:ext cx="1401762" cy="1587"/>
          </a:xfrm>
          <a:prstGeom prst="line">
            <a:avLst/>
          </a:prstGeom>
        </p:spPr>
        <p:style>
          <a:lnRef idx="3">
            <a:schemeClr val="accent2"/>
          </a:lnRef>
          <a:fillRef idx="0">
            <a:schemeClr val="accent2"/>
          </a:fillRef>
          <a:effectRef idx="2">
            <a:schemeClr val="accent2"/>
          </a:effectRef>
          <a:fontRef idx="minor">
            <a:schemeClr val="tx1"/>
          </a:fontRef>
        </p:style>
      </p:cxnSp>
      <p:sp>
        <p:nvSpPr>
          <p:cNvPr id="50" name="椭圆 49"/>
          <p:cNvSpPr/>
          <p:nvPr/>
        </p:nvSpPr>
        <p:spPr>
          <a:xfrm>
            <a:off x="1185863" y="715963"/>
            <a:ext cx="981075" cy="688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t>UGC</a:t>
            </a:r>
            <a:endParaRPr lang="zh-CN" altLang="en-US" dirty="0"/>
          </a:p>
        </p:txBody>
      </p:sp>
      <p:sp>
        <p:nvSpPr>
          <p:cNvPr id="51" name="椭圆 50"/>
          <p:cNvSpPr/>
          <p:nvPr/>
        </p:nvSpPr>
        <p:spPr>
          <a:xfrm>
            <a:off x="6534150" y="715963"/>
            <a:ext cx="1090613" cy="688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专业制作</a:t>
            </a:r>
          </a:p>
        </p:txBody>
      </p:sp>
      <p:cxnSp>
        <p:nvCxnSpPr>
          <p:cNvPr id="54" name="直接连接符 53"/>
          <p:cNvCxnSpPr>
            <a:stCxn id="50" idx="5"/>
            <a:endCxn id="19" idx="0"/>
          </p:cNvCxnSpPr>
          <p:nvPr/>
        </p:nvCxnSpPr>
        <p:spPr>
          <a:xfrm rot="16200000" flipH="1">
            <a:off x="2286794" y="1042194"/>
            <a:ext cx="852488" cy="1377950"/>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1" name="直接连接符 60"/>
          <p:cNvCxnSpPr>
            <a:stCxn id="51" idx="2"/>
            <a:endCxn id="19" idx="0"/>
          </p:cNvCxnSpPr>
          <p:nvPr/>
        </p:nvCxnSpPr>
        <p:spPr>
          <a:xfrm rot="10800000" flipV="1">
            <a:off x="3402013" y="1060450"/>
            <a:ext cx="3132137" cy="1096963"/>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1039813" y="130175"/>
            <a:ext cx="5486400" cy="585788"/>
          </a:xfrm>
          <a:prstGeom prst="rect">
            <a:avLst/>
          </a:prstGeom>
        </p:spPr>
        <p:txBody>
          <a:bodyPr/>
          <a:lstStyle/>
          <a:p>
            <a:pPr>
              <a:defRPr/>
            </a:pPr>
            <a:r>
              <a:rPr lang="zh-CN" altLang="en-US" sz="2800" b="1" kern="0" dirty="0">
                <a:latin typeface="微软雅黑" pitchFamily="34" charset="-122"/>
                <a:ea typeface="微软雅黑" pitchFamily="34" charset="-122"/>
              </a:rPr>
              <a:t>纽约时报的云计算经典应用</a:t>
            </a:r>
            <a:endParaRPr lang="zh-CN" altLang="en-US" sz="2800" b="1" kern="0" dirty="0">
              <a:latin typeface="微软雅黑" pitchFamily="34" charset="-122"/>
              <a:ea typeface="微软雅黑" pitchFamily="34" charset="-122"/>
            </a:endParaRPr>
          </a:p>
        </p:txBody>
      </p:sp>
      <p:pic>
        <p:nvPicPr>
          <p:cNvPr id="12291" name="Picture 6">
            <a:hlinkClick r:id="rId5"/>
          </p:cNvPr>
          <p:cNvPicPr>
            <a:picLocks noChangeAspect="1" noChangeArrowheads="1"/>
          </p:cNvPicPr>
          <p:nvPr/>
        </p:nvPicPr>
        <p:blipFill>
          <a:blip r:embed="rId6"/>
          <a:srcRect/>
          <a:stretch>
            <a:fillRect/>
          </a:stretch>
        </p:blipFill>
        <p:spPr bwMode="auto">
          <a:xfrm>
            <a:off x="971550" y="1042988"/>
            <a:ext cx="3790950" cy="4391025"/>
          </a:xfrm>
          <a:prstGeom prst="rect">
            <a:avLst/>
          </a:prstGeom>
          <a:noFill/>
          <a:ln w="9525" algn="ctr">
            <a:noFill/>
            <a:miter lim="800000"/>
            <a:headEnd/>
            <a:tailEnd/>
          </a:ln>
        </p:spPr>
      </p:pic>
      <p:pic>
        <p:nvPicPr>
          <p:cNvPr id="12292" name="Picture 11"/>
          <p:cNvPicPr>
            <a:picLocks noChangeAspect="1" noChangeArrowheads="1"/>
          </p:cNvPicPr>
          <p:nvPr/>
        </p:nvPicPr>
        <p:blipFill>
          <a:blip r:embed="rId7"/>
          <a:srcRect/>
          <a:stretch>
            <a:fillRect/>
          </a:stretch>
        </p:blipFill>
        <p:spPr bwMode="auto">
          <a:xfrm>
            <a:off x="5272088" y="942975"/>
            <a:ext cx="4498975" cy="3432175"/>
          </a:xfrm>
          <a:prstGeom prst="rect">
            <a:avLst/>
          </a:prstGeom>
          <a:noFill/>
          <a:ln w="9525">
            <a:noFill/>
            <a:miter lim="800000"/>
            <a:headEnd/>
            <a:tailEnd/>
          </a:ln>
        </p:spPr>
      </p:pic>
      <p:grpSp>
        <p:nvGrpSpPr>
          <p:cNvPr id="12293" name="组合 28"/>
          <p:cNvGrpSpPr>
            <a:grpSpLocks/>
          </p:cNvGrpSpPr>
          <p:nvPr/>
        </p:nvGrpSpPr>
        <p:grpSpPr bwMode="auto">
          <a:xfrm>
            <a:off x="5645150" y="4557713"/>
            <a:ext cx="3687763" cy="1227137"/>
            <a:chOff x="228600" y="1524000"/>
            <a:chExt cx="8534400" cy="3124200"/>
          </a:xfrm>
        </p:grpSpPr>
        <p:grpSp>
          <p:nvGrpSpPr>
            <p:cNvPr id="12306" name="Group 24"/>
            <p:cNvGrpSpPr>
              <a:grpSpLocks/>
            </p:cNvGrpSpPr>
            <p:nvPr/>
          </p:nvGrpSpPr>
          <p:grpSpPr bwMode="auto">
            <a:xfrm>
              <a:off x="6096000" y="1524000"/>
              <a:ext cx="2667000" cy="3124200"/>
              <a:chOff x="6096000" y="1524000"/>
              <a:chExt cx="2667000" cy="3124200"/>
            </a:xfrm>
          </p:grpSpPr>
          <p:pic>
            <p:nvPicPr>
              <p:cNvPr id="12319"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7781925" y="1524000"/>
                <a:ext cx="981075" cy="981076"/>
              </a:xfrm>
              <a:prstGeom prst="rect">
                <a:avLst/>
              </a:prstGeom>
              <a:noFill/>
              <a:ln w="9525">
                <a:noFill/>
                <a:miter lim="800000"/>
                <a:headEnd/>
                <a:tailEnd/>
              </a:ln>
            </p:spPr>
          </p:pic>
          <p:pic>
            <p:nvPicPr>
              <p:cNvPr id="12320"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6096000" y="1524000"/>
                <a:ext cx="981075" cy="981076"/>
              </a:xfrm>
              <a:prstGeom prst="rect">
                <a:avLst/>
              </a:prstGeom>
              <a:noFill/>
              <a:ln w="9525">
                <a:noFill/>
                <a:miter lim="800000"/>
                <a:headEnd/>
                <a:tailEnd/>
              </a:ln>
            </p:spPr>
          </p:pic>
          <p:pic>
            <p:nvPicPr>
              <p:cNvPr id="12321"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6934200" y="1524000"/>
                <a:ext cx="981075" cy="981076"/>
              </a:xfrm>
              <a:prstGeom prst="rect">
                <a:avLst/>
              </a:prstGeom>
              <a:noFill/>
              <a:ln w="9525">
                <a:noFill/>
                <a:miter lim="800000"/>
                <a:headEnd/>
                <a:tailEnd/>
              </a:ln>
            </p:spPr>
          </p:pic>
          <p:pic>
            <p:nvPicPr>
              <p:cNvPr id="12322"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7781925" y="2590800"/>
                <a:ext cx="981075" cy="981076"/>
              </a:xfrm>
              <a:prstGeom prst="rect">
                <a:avLst/>
              </a:prstGeom>
              <a:noFill/>
              <a:ln w="9525">
                <a:noFill/>
                <a:miter lim="800000"/>
                <a:headEnd/>
                <a:tailEnd/>
              </a:ln>
            </p:spPr>
          </p:pic>
          <p:pic>
            <p:nvPicPr>
              <p:cNvPr id="12323"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6096000" y="2590800"/>
                <a:ext cx="981075" cy="981076"/>
              </a:xfrm>
              <a:prstGeom prst="rect">
                <a:avLst/>
              </a:prstGeom>
              <a:noFill/>
              <a:ln w="9525">
                <a:noFill/>
                <a:miter lim="800000"/>
                <a:headEnd/>
                <a:tailEnd/>
              </a:ln>
            </p:spPr>
          </p:pic>
          <p:pic>
            <p:nvPicPr>
              <p:cNvPr id="12324"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6934200" y="2590800"/>
                <a:ext cx="981075" cy="981076"/>
              </a:xfrm>
              <a:prstGeom prst="rect">
                <a:avLst/>
              </a:prstGeom>
              <a:noFill/>
              <a:ln w="9525">
                <a:noFill/>
                <a:miter lim="800000"/>
                <a:headEnd/>
                <a:tailEnd/>
              </a:ln>
            </p:spPr>
          </p:pic>
          <p:pic>
            <p:nvPicPr>
              <p:cNvPr id="12325"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7781925" y="3667124"/>
                <a:ext cx="981075" cy="981076"/>
              </a:xfrm>
              <a:prstGeom prst="rect">
                <a:avLst/>
              </a:prstGeom>
              <a:noFill/>
              <a:ln w="9525">
                <a:noFill/>
                <a:miter lim="800000"/>
                <a:headEnd/>
                <a:tailEnd/>
              </a:ln>
            </p:spPr>
          </p:pic>
          <p:pic>
            <p:nvPicPr>
              <p:cNvPr id="12326"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6096000" y="3667124"/>
                <a:ext cx="981075" cy="981076"/>
              </a:xfrm>
              <a:prstGeom prst="rect">
                <a:avLst/>
              </a:prstGeom>
              <a:noFill/>
              <a:ln w="9525">
                <a:noFill/>
                <a:miter lim="800000"/>
                <a:headEnd/>
                <a:tailEnd/>
              </a:ln>
            </p:spPr>
          </p:pic>
          <p:pic>
            <p:nvPicPr>
              <p:cNvPr id="12327" name="Picture 2" descr="http://tbn0.google.com/images?q=tbn:G2xz4gN3QgIo-M:http://www.cle.unicamp.br/prof/carnielli/imagens/PDF-Icon.jpg">
                <a:hlinkClick r:id="rId8"/>
              </p:cNvPr>
              <p:cNvPicPr>
                <a:picLocks noChangeAspect="1" noChangeArrowheads="1"/>
              </p:cNvPicPr>
              <p:nvPr/>
            </p:nvPicPr>
            <p:blipFill>
              <a:blip r:embed="rId9"/>
              <a:srcRect/>
              <a:stretch>
                <a:fillRect/>
              </a:stretch>
            </p:blipFill>
            <p:spPr bwMode="auto">
              <a:xfrm>
                <a:off x="6934200" y="3667124"/>
                <a:ext cx="981075" cy="981076"/>
              </a:xfrm>
              <a:prstGeom prst="rect">
                <a:avLst/>
              </a:prstGeom>
              <a:noFill/>
              <a:ln w="9525">
                <a:noFill/>
                <a:miter lim="800000"/>
                <a:headEnd/>
                <a:tailEnd/>
              </a:ln>
            </p:spPr>
          </p:pic>
        </p:grpSp>
        <p:sp>
          <p:nvSpPr>
            <p:cNvPr id="9" name="Right Arrow 25"/>
            <p:cNvSpPr/>
            <p:nvPr/>
          </p:nvSpPr>
          <p:spPr bwMode="auto">
            <a:xfrm>
              <a:off x="5030349" y="2287872"/>
              <a:ext cx="1219725" cy="1750039"/>
            </a:xfrm>
            <a:prstGeom prst="rightArrow">
              <a:avLst/>
            </a:prstGeom>
            <a:solidFill>
              <a:schemeClr val="accent3">
                <a:lumMod val="50000"/>
              </a:schemeClr>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grpSp>
          <p:nvGrpSpPr>
            <p:cNvPr id="12308" name="Group 26"/>
            <p:cNvGrpSpPr>
              <a:grpSpLocks/>
            </p:cNvGrpSpPr>
            <p:nvPr/>
          </p:nvGrpSpPr>
          <p:grpSpPr bwMode="auto">
            <a:xfrm>
              <a:off x="3582842" y="1980709"/>
              <a:ext cx="1598136" cy="2287575"/>
              <a:chOff x="3582842" y="1980709"/>
              <a:chExt cx="1598136" cy="2287575"/>
            </a:xfrm>
          </p:grpSpPr>
          <p:sp>
            <p:nvSpPr>
              <p:cNvPr id="13" name="Rectangle 5"/>
              <p:cNvSpPr/>
              <p:nvPr/>
            </p:nvSpPr>
            <p:spPr bwMode="auto">
              <a:xfrm>
                <a:off x="3582844" y="1980706"/>
                <a:ext cx="760489" cy="456708"/>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14" name="Rectangle 7"/>
              <p:cNvSpPr/>
              <p:nvPr/>
            </p:nvSpPr>
            <p:spPr bwMode="auto">
              <a:xfrm>
                <a:off x="4420486" y="1980706"/>
                <a:ext cx="760489" cy="456708"/>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15" name="Rectangle 8"/>
              <p:cNvSpPr/>
              <p:nvPr/>
            </p:nvSpPr>
            <p:spPr bwMode="auto">
              <a:xfrm>
                <a:off x="3582844" y="2590998"/>
                <a:ext cx="760489" cy="456706"/>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16" name="Rectangle 9"/>
              <p:cNvSpPr/>
              <p:nvPr/>
            </p:nvSpPr>
            <p:spPr bwMode="auto">
              <a:xfrm>
                <a:off x="4420486" y="2590998"/>
                <a:ext cx="760489" cy="456706"/>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17" name="Rectangle 10"/>
              <p:cNvSpPr/>
              <p:nvPr/>
            </p:nvSpPr>
            <p:spPr bwMode="auto">
              <a:xfrm>
                <a:off x="3582844" y="3201287"/>
                <a:ext cx="760489" cy="456708"/>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18" name="Rectangle 11"/>
              <p:cNvSpPr/>
              <p:nvPr/>
            </p:nvSpPr>
            <p:spPr bwMode="auto">
              <a:xfrm>
                <a:off x="4420486" y="3201287"/>
                <a:ext cx="760489" cy="456708"/>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19" name="Rectangle 12"/>
              <p:cNvSpPr/>
              <p:nvPr/>
            </p:nvSpPr>
            <p:spPr bwMode="auto">
              <a:xfrm>
                <a:off x="3582844" y="3811578"/>
                <a:ext cx="760489" cy="456706"/>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20" name="Rectangle 13"/>
              <p:cNvSpPr/>
              <p:nvPr/>
            </p:nvSpPr>
            <p:spPr bwMode="auto">
              <a:xfrm>
                <a:off x="4420486" y="3811578"/>
                <a:ext cx="760489" cy="456706"/>
              </a:xfrm>
              <a:prstGeom prst="rect">
                <a:avLst/>
              </a:prstGeom>
              <a:solidFill>
                <a:srgbClr val="FFC000"/>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grpSp>
        <p:sp>
          <p:nvSpPr>
            <p:cNvPr id="11" name="Right Arrow 23"/>
            <p:cNvSpPr/>
            <p:nvPr/>
          </p:nvSpPr>
          <p:spPr bwMode="auto">
            <a:xfrm>
              <a:off x="2590899" y="2287872"/>
              <a:ext cx="1219725" cy="1750039"/>
            </a:xfrm>
            <a:prstGeom prst="rightArrow">
              <a:avLst/>
            </a:prstGeom>
            <a:solidFill>
              <a:schemeClr val="accent3">
                <a:lumMod val="50000"/>
              </a:schemeClr>
            </a:solidFill>
            <a:ln w="9525" cap="flat" cmpd="sng" algn="ctr">
              <a:noFill/>
              <a:prstDash val="solid"/>
              <a:round/>
              <a:headEnd type="none" w="med" len="med"/>
              <a:tailEnd type="none" w="med" len="med"/>
            </a:ln>
            <a:effectLst>
              <a:outerShdw blurRad="101600" dist="127000" dir="2700000" algn="tl" rotWithShape="0">
                <a:prstClr val="black">
                  <a:alpha val="40000"/>
                </a:prstClr>
              </a:outerShdw>
            </a:effectLst>
          </p:spPr>
          <p:txBody>
            <a:bodyPr/>
            <a:lstStyle/>
            <a:p>
              <a:pPr>
                <a:defRPr/>
              </a:pPr>
              <a:endParaRPr lang="zh-CN" altLang="zh-CN"/>
            </a:p>
          </p:txBody>
        </p:sp>
        <p:sp>
          <p:nvSpPr>
            <p:cNvPr id="12" name="Flowchart: Magnetic Disk 3"/>
            <p:cNvSpPr/>
            <p:nvPr/>
          </p:nvSpPr>
          <p:spPr bwMode="auto">
            <a:xfrm>
              <a:off x="228600" y="1903916"/>
              <a:ext cx="2512927" cy="2364368"/>
            </a:xfrm>
            <a:prstGeom prst="flowChartMagneticDisk">
              <a:avLst/>
            </a:prstGeom>
            <a:solidFill>
              <a:srgbClr val="990000"/>
            </a:solidFill>
            <a:ln w="9525" cap="flat" cmpd="sng" algn="ctr">
              <a:solidFill>
                <a:schemeClr val="bg1"/>
              </a:solidFill>
              <a:prstDash val="solid"/>
              <a:round/>
              <a:headEnd type="none" w="med" len="med"/>
              <a:tailEnd type="none" w="med" len="med"/>
            </a:ln>
            <a:effectLst>
              <a:outerShdw blurRad="101600" dist="127000" dir="2700000" algn="tl" rotWithShape="0">
                <a:prstClr val="black">
                  <a:alpha val="40000"/>
                </a:prstClr>
              </a:outerShdw>
            </a:effectLst>
          </p:spPr>
          <p:txBody>
            <a:bodyPr anchor="ctr"/>
            <a:lstStyle/>
            <a:p>
              <a:pPr algn="ctr">
                <a:defRPr/>
              </a:pPr>
              <a:endParaRPr lang="zh-CN" altLang="zh-CN"/>
            </a:p>
          </p:txBody>
        </p:sp>
      </p:grpSp>
      <p:sp>
        <p:nvSpPr>
          <p:cNvPr id="12294" name="TextBox 29"/>
          <p:cNvSpPr txBox="1">
            <a:spLocks noChangeArrowheads="1"/>
          </p:cNvSpPr>
          <p:nvPr/>
        </p:nvSpPr>
        <p:spPr bwMode="auto">
          <a:xfrm>
            <a:off x="5743575" y="5835650"/>
            <a:ext cx="989013" cy="307975"/>
          </a:xfrm>
          <a:prstGeom prst="rect">
            <a:avLst/>
          </a:prstGeom>
          <a:noFill/>
          <a:ln w="9525">
            <a:noFill/>
            <a:miter lim="800000"/>
            <a:headEnd/>
            <a:tailEnd/>
          </a:ln>
        </p:spPr>
        <p:txBody>
          <a:bodyPr wrap="none">
            <a:spAutoFit/>
          </a:bodyPr>
          <a:lstStyle/>
          <a:p>
            <a:r>
              <a:rPr lang="en-US" altLang="zh-CN" sz="1400"/>
              <a:t>4 TB Data</a:t>
            </a:r>
            <a:endParaRPr lang="zh-CN" altLang="zh-CN"/>
          </a:p>
        </p:txBody>
      </p:sp>
      <p:sp>
        <p:nvSpPr>
          <p:cNvPr id="12295" name="TextBox 30"/>
          <p:cNvSpPr txBox="1">
            <a:spLocks noChangeArrowheads="1"/>
          </p:cNvSpPr>
          <p:nvPr/>
        </p:nvSpPr>
        <p:spPr bwMode="auto">
          <a:xfrm>
            <a:off x="6967538" y="5835650"/>
            <a:ext cx="1050925" cy="307975"/>
          </a:xfrm>
          <a:prstGeom prst="rect">
            <a:avLst/>
          </a:prstGeom>
          <a:noFill/>
          <a:ln w="9525">
            <a:noFill/>
            <a:miter lim="800000"/>
            <a:headEnd/>
            <a:tailEnd/>
          </a:ln>
        </p:spPr>
        <p:txBody>
          <a:bodyPr wrap="none">
            <a:spAutoFit/>
          </a:bodyPr>
          <a:lstStyle/>
          <a:p>
            <a:pPr algn="ctr"/>
            <a:r>
              <a:rPr lang="en-US" altLang="zh-CN" sz="1400"/>
              <a:t>100 Nodes</a:t>
            </a:r>
            <a:endParaRPr lang="zh-CN" altLang="zh-CN"/>
          </a:p>
        </p:txBody>
      </p:sp>
      <p:sp>
        <p:nvSpPr>
          <p:cNvPr id="12296" name="TextBox 31"/>
          <p:cNvSpPr txBox="1">
            <a:spLocks noChangeArrowheads="1"/>
          </p:cNvSpPr>
          <p:nvPr/>
        </p:nvSpPr>
        <p:spPr bwMode="auto">
          <a:xfrm>
            <a:off x="8091488" y="5856288"/>
            <a:ext cx="1427162" cy="307975"/>
          </a:xfrm>
          <a:prstGeom prst="rect">
            <a:avLst/>
          </a:prstGeom>
          <a:noFill/>
          <a:ln w="9525">
            <a:noFill/>
            <a:miter lim="800000"/>
            <a:headEnd/>
            <a:tailEnd/>
          </a:ln>
        </p:spPr>
        <p:txBody>
          <a:bodyPr wrap="none">
            <a:spAutoFit/>
          </a:bodyPr>
          <a:lstStyle/>
          <a:p>
            <a:pPr algn="ctr"/>
            <a:r>
              <a:rPr lang="en-US" altLang="zh-CN" sz="1400"/>
              <a:t>11 Million PDFs</a:t>
            </a:r>
            <a:endParaRPr lang="zh-CN" altLang="zh-CN"/>
          </a:p>
        </p:txBody>
      </p:sp>
      <p:sp>
        <p:nvSpPr>
          <p:cNvPr id="12297" name="TextBox 32"/>
          <p:cNvSpPr txBox="1">
            <a:spLocks noChangeArrowheads="1"/>
          </p:cNvSpPr>
          <p:nvPr/>
        </p:nvSpPr>
        <p:spPr bwMode="auto">
          <a:xfrm>
            <a:off x="4148138" y="6180138"/>
            <a:ext cx="1449387" cy="338137"/>
          </a:xfrm>
          <a:prstGeom prst="rect">
            <a:avLst/>
          </a:prstGeom>
          <a:noFill/>
          <a:ln w="9525">
            <a:noFill/>
            <a:miter lim="800000"/>
            <a:headEnd/>
            <a:tailEnd/>
          </a:ln>
        </p:spPr>
        <p:txBody>
          <a:bodyPr wrap="none">
            <a:spAutoFit/>
          </a:bodyPr>
          <a:lstStyle/>
          <a:p>
            <a:r>
              <a:rPr lang="en-US" altLang="zh-CN" sz="1600"/>
              <a:t>100 instances</a:t>
            </a:r>
            <a:endParaRPr lang="zh-CN" altLang="zh-CN"/>
          </a:p>
        </p:txBody>
      </p:sp>
      <p:sp>
        <p:nvSpPr>
          <p:cNvPr id="12298" name="TextBox 33"/>
          <p:cNvSpPr txBox="1">
            <a:spLocks noChangeArrowheads="1"/>
          </p:cNvSpPr>
          <p:nvPr/>
        </p:nvSpPr>
        <p:spPr bwMode="auto">
          <a:xfrm>
            <a:off x="5597525" y="6180138"/>
            <a:ext cx="1258888" cy="338137"/>
          </a:xfrm>
          <a:prstGeom prst="rect">
            <a:avLst/>
          </a:prstGeom>
          <a:noFill/>
          <a:ln w="9525">
            <a:noFill/>
            <a:miter lim="800000"/>
            <a:headEnd/>
            <a:tailEnd/>
          </a:ln>
        </p:spPr>
        <p:txBody>
          <a:bodyPr wrap="none">
            <a:spAutoFit/>
          </a:bodyPr>
          <a:lstStyle/>
          <a:p>
            <a:r>
              <a:rPr lang="en-US" altLang="zh-CN" sz="1600"/>
              <a:t>x   24 hours</a:t>
            </a:r>
            <a:endParaRPr lang="zh-CN" altLang="zh-CN"/>
          </a:p>
        </p:txBody>
      </p:sp>
      <p:sp>
        <p:nvSpPr>
          <p:cNvPr id="12299" name="TextBox 34"/>
          <p:cNvSpPr txBox="1">
            <a:spLocks noChangeArrowheads="1"/>
          </p:cNvSpPr>
          <p:nvPr/>
        </p:nvSpPr>
        <p:spPr bwMode="auto">
          <a:xfrm>
            <a:off x="6856413" y="6191250"/>
            <a:ext cx="1304925" cy="338138"/>
          </a:xfrm>
          <a:prstGeom prst="rect">
            <a:avLst/>
          </a:prstGeom>
          <a:noFill/>
          <a:ln w="9525">
            <a:noFill/>
            <a:miter lim="800000"/>
            <a:headEnd/>
            <a:tailEnd/>
          </a:ln>
        </p:spPr>
        <p:txBody>
          <a:bodyPr wrap="none">
            <a:spAutoFit/>
          </a:bodyPr>
          <a:lstStyle/>
          <a:p>
            <a:r>
              <a:rPr lang="en-US" altLang="zh-CN" sz="1600"/>
              <a:t>x  $0.10 / Hr</a:t>
            </a:r>
            <a:endParaRPr lang="zh-CN" altLang="zh-CN"/>
          </a:p>
        </p:txBody>
      </p:sp>
      <p:sp>
        <p:nvSpPr>
          <p:cNvPr id="12300" name="TextBox 35"/>
          <p:cNvSpPr txBox="1">
            <a:spLocks noChangeArrowheads="1"/>
          </p:cNvSpPr>
          <p:nvPr/>
        </p:nvSpPr>
        <p:spPr bwMode="auto">
          <a:xfrm>
            <a:off x="8124825" y="6191250"/>
            <a:ext cx="933450" cy="338138"/>
          </a:xfrm>
          <a:prstGeom prst="rect">
            <a:avLst/>
          </a:prstGeom>
          <a:noFill/>
          <a:ln w="9525">
            <a:noFill/>
            <a:miter lim="800000"/>
            <a:headEnd/>
            <a:tailEnd/>
          </a:ln>
        </p:spPr>
        <p:txBody>
          <a:bodyPr wrap="none">
            <a:spAutoFit/>
          </a:bodyPr>
          <a:lstStyle/>
          <a:p>
            <a:r>
              <a:rPr lang="en-US" altLang="zh-CN" sz="1600"/>
              <a:t>=   $240</a:t>
            </a:r>
            <a:endParaRPr lang="zh-CN" altLang="zh-CN"/>
          </a:p>
        </p:txBody>
      </p:sp>
      <p:sp>
        <p:nvSpPr>
          <p:cNvPr id="37" name="燕尾形箭头 36"/>
          <p:cNvSpPr/>
          <p:nvPr/>
        </p:nvSpPr>
        <p:spPr>
          <a:xfrm>
            <a:off x="4097837" y="2516175"/>
            <a:ext cx="1592727" cy="667197"/>
          </a:xfrm>
          <a:prstGeom prst="notchedRightArrow">
            <a:avLst/>
          </a:prstGeom>
          <a:solidFill>
            <a:srgbClr val="00B050"/>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a:solidFill>
                  <a:srgbClr val="FFFFFF"/>
                </a:solidFill>
                <a:latin typeface="Calibri" pitchFamily="34" charset="0"/>
              </a:rPr>
              <a:t>24 Hours</a:t>
            </a:r>
            <a:endParaRPr lang="zh-CN" altLang="zh-CN">
              <a:solidFill>
                <a:schemeClr val="tx1"/>
              </a:solidFill>
            </a:endParaRPr>
          </a:p>
        </p:txBody>
      </p:sp>
      <p:sp>
        <p:nvSpPr>
          <p:cNvPr id="12304" name="TextBox 40"/>
          <p:cNvSpPr txBox="1">
            <a:spLocks noChangeArrowheads="1"/>
          </p:cNvSpPr>
          <p:nvPr/>
        </p:nvSpPr>
        <p:spPr bwMode="auto">
          <a:xfrm>
            <a:off x="1306513" y="5616575"/>
            <a:ext cx="3790950" cy="369888"/>
          </a:xfrm>
          <a:prstGeom prst="rect">
            <a:avLst/>
          </a:prstGeom>
          <a:noFill/>
          <a:ln w="9525">
            <a:noFill/>
            <a:miter lim="800000"/>
            <a:headEnd/>
            <a:tailEnd/>
          </a:ln>
        </p:spPr>
        <p:txBody>
          <a:bodyPr>
            <a:spAutoFit/>
          </a:bodyPr>
          <a:lstStyle/>
          <a:p>
            <a:r>
              <a:rPr lang="en-US" altLang="zh-CN"/>
              <a:t>Newspapers from 1851-1922</a:t>
            </a:r>
            <a:endParaRPr lang="zh-CN" altLang="zh-CN"/>
          </a:p>
        </p:txBody>
      </p:sp>
      <p:pic>
        <p:nvPicPr>
          <p:cNvPr id="12305" name="图片 38" descr="Kindle DX.jpg"/>
          <p:cNvPicPr>
            <a:picLocks noChangeAspect="1"/>
          </p:cNvPicPr>
          <p:nvPr/>
        </p:nvPicPr>
        <p:blipFill>
          <a:blip r:embed="rId10"/>
          <a:srcRect l="24803" t="4724" r="24803" b="6496"/>
          <a:stretch>
            <a:fillRect/>
          </a:stretch>
        </p:blipFill>
        <p:spPr bwMode="auto">
          <a:xfrm>
            <a:off x="8245475" y="604838"/>
            <a:ext cx="1354138" cy="2384425"/>
          </a:xfrm>
          <a:prstGeom prst="rect">
            <a:avLst/>
          </a:prstGeom>
          <a:noFill/>
          <a:ln w="9525">
            <a:noFill/>
            <a:miter lim="800000"/>
            <a:headEnd/>
            <a:tailEnd/>
          </a:ln>
        </p:spPr>
      </p:pic>
    </p:spTree>
    <p:custDataLst>
      <p:tags r:id="rId1"/>
    </p:custData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圆角矩形 31"/>
          <p:cNvSpPr>
            <a:spLocks noChangeArrowheads="1"/>
          </p:cNvSpPr>
          <p:nvPr/>
        </p:nvSpPr>
        <p:spPr bwMode="auto">
          <a:xfrm>
            <a:off x="2381250" y="3267075"/>
            <a:ext cx="6000750" cy="857250"/>
          </a:xfrm>
          <a:prstGeom prst="roundRect">
            <a:avLst>
              <a:gd name="adj" fmla="val 16667"/>
            </a:avLst>
          </a:prstGeom>
          <a:solidFill>
            <a:schemeClr val="accent2">
              <a:lumMod val="20000"/>
              <a:lumOff val="80000"/>
            </a:schemeClr>
          </a:solidFill>
          <a:ln w="9525" cap="flat" cmpd="sng" algn="ctr">
            <a:solidFill>
              <a:schemeClr val="tx2">
                <a:lumMod val="50000"/>
                <a:lumOff val="5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marL="342900" indent="-342900">
              <a:spcBef>
                <a:spcPct val="10000"/>
              </a:spcBef>
              <a:spcAft>
                <a:spcPct val="10000"/>
              </a:spcAft>
              <a:buClr>
                <a:schemeClr val="accent2"/>
              </a:buClr>
              <a:buFontTx/>
              <a:buChar char="•"/>
              <a:defRPr/>
            </a:pPr>
            <a:endParaRPr lang="zh-CN" altLang="en-US" b="1">
              <a:latin typeface="微软雅黑" pitchFamily="34" charset="-122"/>
              <a:ea typeface="微软雅黑" pitchFamily="34" charset="-122"/>
            </a:endParaRPr>
          </a:p>
        </p:txBody>
      </p:sp>
      <p:sp>
        <p:nvSpPr>
          <p:cNvPr id="13315" name="圆角矩形 32"/>
          <p:cNvSpPr>
            <a:spLocks noChangeArrowheads="1"/>
          </p:cNvSpPr>
          <p:nvPr/>
        </p:nvSpPr>
        <p:spPr bwMode="auto">
          <a:xfrm>
            <a:off x="2381250" y="4195763"/>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13316" name="AutoShape 108"/>
          <p:cNvSpPr>
            <a:spLocks noChangeArrowheads="1"/>
          </p:cNvSpPr>
          <p:nvPr/>
        </p:nvSpPr>
        <p:spPr bwMode="auto">
          <a:xfrm>
            <a:off x="2697163" y="43576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四</a:t>
            </a:r>
          </a:p>
        </p:txBody>
      </p:sp>
      <p:sp>
        <p:nvSpPr>
          <p:cNvPr id="13317" name="Text Box 7"/>
          <p:cNvSpPr txBox="1">
            <a:spLocks noChangeArrowheads="1"/>
          </p:cNvSpPr>
          <p:nvPr/>
        </p:nvSpPr>
        <p:spPr bwMode="auto">
          <a:xfrm>
            <a:off x="3524250" y="3506788"/>
            <a:ext cx="4500563" cy="461962"/>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世纪互联云计算</a:t>
            </a:r>
            <a:r>
              <a:rPr lang="en-US" altLang="zh-CN" sz="2400" b="1">
                <a:latin typeface="微软雅黑" pitchFamily="34" charset="-122"/>
                <a:ea typeface="微软雅黑" pitchFamily="34" charset="-122"/>
              </a:rPr>
              <a:t>-CloudEx</a:t>
            </a:r>
          </a:p>
        </p:txBody>
      </p:sp>
      <p:sp>
        <p:nvSpPr>
          <p:cNvPr id="13318" name="Text Box 8"/>
          <p:cNvSpPr txBox="1">
            <a:spLocks noChangeArrowheads="1"/>
          </p:cNvSpPr>
          <p:nvPr/>
        </p:nvSpPr>
        <p:spPr bwMode="auto">
          <a:xfrm>
            <a:off x="3597275" y="4435475"/>
            <a:ext cx="4795838" cy="461963"/>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世纪互联提供的云计算相关服务</a:t>
            </a:r>
            <a:endParaRPr lang="zh-CN" altLang="en-US" sz="4200" b="1">
              <a:latin typeface="微软雅黑" pitchFamily="34" charset="-122"/>
              <a:ea typeface="微软雅黑" pitchFamily="34" charset="-122"/>
            </a:endParaRPr>
          </a:p>
        </p:txBody>
      </p:sp>
      <p:sp>
        <p:nvSpPr>
          <p:cNvPr id="13319" name="AutoShape 100"/>
          <p:cNvSpPr>
            <a:spLocks noChangeArrowheads="1"/>
          </p:cNvSpPr>
          <p:nvPr/>
        </p:nvSpPr>
        <p:spPr bwMode="auto">
          <a:xfrm>
            <a:off x="2697163" y="34178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三</a:t>
            </a:r>
          </a:p>
        </p:txBody>
      </p:sp>
      <p:sp>
        <p:nvSpPr>
          <p:cNvPr id="13320" name="圆角矩形 10"/>
          <p:cNvSpPr>
            <a:spLocks noChangeArrowheads="1"/>
          </p:cNvSpPr>
          <p:nvPr/>
        </p:nvSpPr>
        <p:spPr bwMode="auto">
          <a:xfrm>
            <a:off x="2381250" y="2338388"/>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13321" name="AutoShape 98"/>
          <p:cNvSpPr>
            <a:spLocks noChangeArrowheads="1"/>
          </p:cNvSpPr>
          <p:nvPr/>
        </p:nvSpPr>
        <p:spPr bwMode="auto">
          <a:xfrm>
            <a:off x="2687638" y="24780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二</a:t>
            </a:r>
          </a:p>
        </p:txBody>
      </p:sp>
      <p:sp>
        <p:nvSpPr>
          <p:cNvPr id="13322" name="Text Box 7"/>
          <p:cNvSpPr txBox="1">
            <a:spLocks noChangeArrowheads="1"/>
          </p:cNvSpPr>
          <p:nvPr/>
        </p:nvSpPr>
        <p:spPr bwMode="auto">
          <a:xfrm>
            <a:off x="3595688" y="2543175"/>
            <a:ext cx="4429125" cy="461963"/>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云计算对新媒体的影响</a:t>
            </a:r>
            <a:endParaRPr lang="en-US" altLang="zh-CN" sz="2400" b="1">
              <a:latin typeface="微软雅黑" pitchFamily="34" charset="-122"/>
              <a:ea typeface="微软雅黑" pitchFamily="34" charset="-122"/>
            </a:endParaRPr>
          </a:p>
        </p:txBody>
      </p:sp>
      <p:sp>
        <p:nvSpPr>
          <p:cNvPr id="13323" name="圆角矩形 13"/>
          <p:cNvSpPr>
            <a:spLocks noChangeArrowheads="1"/>
          </p:cNvSpPr>
          <p:nvPr/>
        </p:nvSpPr>
        <p:spPr bwMode="auto">
          <a:xfrm>
            <a:off x="2392363" y="1419225"/>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13324" name="AutoShape 98"/>
          <p:cNvSpPr>
            <a:spLocks noChangeArrowheads="1"/>
          </p:cNvSpPr>
          <p:nvPr/>
        </p:nvSpPr>
        <p:spPr bwMode="auto">
          <a:xfrm>
            <a:off x="2684463" y="1573213"/>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一</a:t>
            </a:r>
          </a:p>
        </p:txBody>
      </p:sp>
      <p:sp>
        <p:nvSpPr>
          <p:cNvPr id="13325" name="Text Box 7"/>
          <p:cNvSpPr txBox="1">
            <a:spLocks noChangeArrowheads="1"/>
          </p:cNvSpPr>
          <p:nvPr/>
        </p:nvSpPr>
        <p:spPr bwMode="auto">
          <a:xfrm>
            <a:off x="3606800" y="1608138"/>
            <a:ext cx="4429125" cy="461962"/>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什么是云计算</a:t>
            </a:r>
            <a:endParaRPr lang="en-US" altLang="zh-CN" sz="4200" b="1">
              <a:latin typeface="微软雅黑" pitchFamily="34" charset="-122"/>
              <a:ea typeface="微软雅黑" pitchFamily="34" charset="-122"/>
            </a:endParaRPr>
          </a:p>
        </p:txBody>
      </p:sp>
    </p:spTree>
    <p:custDataLst>
      <p:tags r:id="rId1"/>
    </p:custData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1039813" y="130175"/>
            <a:ext cx="5486400" cy="585788"/>
          </a:xfrm>
          <a:prstGeom prst="rect">
            <a:avLst/>
          </a:prstGeom>
        </p:spPr>
        <p:txBody>
          <a:bodyPr/>
          <a:lstStyle/>
          <a:p>
            <a:pPr>
              <a:defRPr/>
            </a:pPr>
            <a:r>
              <a:rPr lang="en-US" altLang="zh-CN" sz="2800" b="1" kern="0" dirty="0">
                <a:latin typeface="微软雅黑" pitchFamily="34" charset="-122"/>
                <a:ea typeface="微软雅黑" pitchFamily="34" charset="-122"/>
              </a:rPr>
              <a:t>CloudEx</a:t>
            </a:r>
            <a:r>
              <a:rPr lang="zh-CN" altLang="en-US" sz="2800" b="1" kern="0" dirty="0">
                <a:latin typeface="微软雅黑" pitchFamily="34" charset="-122"/>
                <a:ea typeface="微软雅黑" pitchFamily="34" charset="-122"/>
              </a:rPr>
              <a:t>的定义</a:t>
            </a:r>
          </a:p>
        </p:txBody>
      </p:sp>
      <p:sp>
        <p:nvSpPr>
          <p:cNvPr id="14339" name="TextBox 4"/>
          <p:cNvSpPr txBox="1">
            <a:spLocks noChangeArrowheads="1"/>
          </p:cNvSpPr>
          <p:nvPr/>
        </p:nvSpPr>
        <p:spPr bwMode="auto">
          <a:xfrm>
            <a:off x="1039813" y="1063625"/>
            <a:ext cx="8291512" cy="3786188"/>
          </a:xfrm>
          <a:prstGeom prst="rect">
            <a:avLst/>
          </a:prstGeom>
          <a:noFill/>
          <a:ln w="9525">
            <a:noFill/>
            <a:miter lim="800000"/>
            <a:headEnd/>
            <a:tailEnd/>
          </a:ln>
        </p:spPr>
        <p:txBody>
          <a:bodyPr>
            <a:spAutoFit/>
          </a:bodyPr>
          <a:lstStyle/>
          <a:p>
            <a:r>
              <a:rPr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CloudEx</a:t>
            </a:r>
            <a:r>
              <a:rPr lang="zh-CN" altLang="en-US" sz="2400">
                <a:latin typeface="微软雅黑" pitchFamily="34" charset="-122"/>
                <a:ea typeface="微软雅黑" pitchFamily="34" charset="-122"/>
              </a:rPr>
              <a:t>是世纪互联自主研发的云计算基础设施服务品牌。</a:t>
            </a:r>
            <a:endParaRPr lang="en-US" altLang="zh-CN" sz="2400">
              <a:latin typeface="微软雅黑" pitchFamily="34" charset="-122"/>
              <a:ea typeface="微软雅黑" pitchFamily="34" charset="-122"/>
            </a:endParaRPr>
          </a:p>
          <a:p>
            <a:endParaRPr lang="en-US" altLang="zh-CN" sz="2400">
              <a:latin typeface="微软雅黑" pitchFamily="34" charset="-122"/>
              <a:ea typeface="微软雅黑" pitchFamily="34" charset="-122"/>
            </a:endParaRPr>
          </a:p>
          <a:p>
            <a:r>
              <a:rPr lang="en-US" altLang="zh-CN" sz="2400" b="1" i="1">
                <a:latin typeface="微软雅黑" pitchFamily="34" charset="-122"/>
                <a:ea typeface="微软雅黑" pitchFamily="34" charset="-122"/>
              </a:rPr>
              <a:t>CloudEx</a:t>
            </a:r>
            <a:r>
              <a:rPr lang="zh-CN" altLang="en-US" sz="2400" b="1" i="1">
                <a:latin typeface="微软雅黑" pitchFamily="34" charset="-122"/>
                <a:ea typeface="微软雅黑" pitchFamily="34" charset="-122"/>
              </a:rPr>
              <a:t>带来：</a:t>
            </a:r>
            <a:endParaRPr lang="en-US" altLang="zh-CN" sz="2400" b="1" i="1">
              <a:latin typeface="微软雅黑" pitchFamily="34" charset="-122"/>
              <a:ea typeface="微软雅黑" pitchFamily="34" charset="-122"/>
            </a:endParaRPr>
          </a:p>
          <a:p>
            <a:endParaRPr lang="en-US" altLang="zh-CN" sz="2400" b="1" i="1">
              <a:latin typeface="微软雅黑" pitchFamily="34" charset="-122"/>
              <a:ea typeface="微软雅黑" pitchFamily="34" charset="-122"/>
            </a:endParaRPr>
          </a:p>
          <a:p>
            <a:r>
              <a:rPr lang="en-US" altLang="zh-CN" sz="2400">
                <a:latin typeface="微软雅黑" pitchFamily="34" charset="-122"/>
                <a:ea typeface="微软雅黑" pitchFamily="34" charset="-122"/>
              </a:rPr>
              <a:t>      CloudEx</a:t>
            </a:r>
            <a:r>
              <a:rPr lang="zh-CN" altLang="en-US" sz="2400">
                <a:latin typeface="微软雅黑" pitchFamily="34" charset="-122"/>
                <a:ea typeface="微软雅黑" pitchFamily="34" charset="-122"/>
              </a:rPr>
              <a:t>通过对数据中心基础架构进行整合，使用硬件级虚拟化技术和自动化技术，构建具有对外运营服务能力的云计算服务中心。</a:t>
            </a:r>
            <a:r>
              <a:rPr lang="en-US" altLang="zh-CN" sz="2400">
                <a:latin typeface="微软雅黑" pitchFamily="34" charset="-122"/>
                <a:ea typeface="微软雅黑" pitchFamily="34" charset="-122"/>
              </a:rPr>
              <a:t>CloudEx</a:t>
            </a:r>
            <a:r>
              <a:rPr lang="zh-CN" altLang="en-US" sz="2400">
                <a:latin typeface="微软雅黑" pitchFamily="34" charset="-122"/>
                <a:ea typeface="微软雅黑" pitchFamily="34" charset="-122"/>
              </a:rPr>
              <a:t>实现了对内部与跨数据中心的硬件资源、软件资源与用户资源的统一管理、统一分配、统一部署和统一监控，并使对外提供标准的</a:t>
            </a:r>
            <a:r>
              <a:rPr lang="en-US" altLang="zh-CN" sz="2400">
                <a:latin typeface="微软雅黑" pitchFamily="34" charset="-122"/>
                <a:ea typeface="微软雅黑" pitchFamily="34" charset="-122"/>
              </a:rPr>
              <a:t>IaaS</a:t>
            </a:r>
            <a:r>
              <a:rPr lang="zh-CN" altLang="en-US" sz="2400">
                <a:latin typeface="微软雅黑" pitchFamily="34" charset="-122"/>
                <a:ea typeface="微软雅黑" pitchFamily="34" charset="-122"/>
              </a:rPr>
              <a:t>云计算服务。</a:t>
            </a:r>
          </a:p>
        </p:txBody>
      </p:sp>
    </p:spTree>
    <p:custDataLst>
      <p:tags r:id="rId1"/>
    </p:custData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695325" y="152400"/>
            <a:ext cx="6119813" cy="830263"/>
          </a:xfrm>
          <a:prstGeom prst="rect">
            <a:avLst/>
          </a:prstGeom>
          <a:noFill/>
          <a:ln w="9525">
            <a:noFill/>
            <a:miter lim="800000"/>
            <a:headEnd/>
            <a:tailEnd/>
          </a:ln>
        </p:spPr>
        <p:txBody>
          <a:bodyPr>
            <a:spAutoFit/>
          </a:bodyPr>
          <a:lstStyle/>
          <a:p>
            <a:r>
              <a:rPr lang="en-US" altLang="zh-CN" sz="2400">
                <a:latin typeface="微软雅黑" pitchFamily="34" charset="-122"/>
                <a:ea typeface="微软雅黑" pitchFamily="34" charset="-122"/>
              </a:rPr>
              <a:t>CloudEx </a:t>
            </a:r>
          </a:p>
          <a:p>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让服务器投入随着需求的增加而增加</a:t>
            </a:r>
          </a:p>
        </p:txBody>
      </p:sp>
      <p:grpSp>
        <p:nvGrpSpPr>
          <p:cNvPr id="15363" name="组合 183"/>
          <p:cNvGrpSpPr>
            <a:grpSpLocks/>
          </p:cNvGrpSpPr>
          <p:nvPr/>
        </p:nvGrpSpPr>
        <p:grpSpPr bwMode="auto">
          <a:xfrm>
            <a:off x="839788" y="1223963"/>
            <a:ext cx="9037637" cy="5318125"/>
            <a:chOff x="108920" y="1300146"/>
            <a:chExt cx="9036684" cy="5317586"/>
          </a:xfrm>
        </p:grpSpPr>
        <p:cxnSp>
          <p:nvCxnSpPr>
            <p:cNvPr id="15364" name="Straight Arrow Connector 40"/>
            <p:cNvCxnSpPr>
              <a:cxnSpLocks noChangeShapeType="1"/>
            </p:cNvCxnSpPr>
            <p:nvPr/>
          </p:nvCxnSpPr>
          <p:spPr bwMode="auto">
            <a:xfrm flipV="1">
              <a:off x="914400" y="2286000"/>
              <a:ext cx="7086600" cy="3429000"/>
            </a:xfrm>
            <a:prstGeom prst="straightConnector1">
              <a:avLst/>
            </a:prstGeom>
            <a:noFill/>
            <a:ln w="38100" algn="ctr">
              <a:solidFill>
                <a:srgbClr val="CCCCCC"/>
              </a:solidFill>
              <a:prstDash val="dash"/>
              <a:round/>
              <a:headEnd/>
              <a:tailEnd type="arrow" w="med" len="med"/>
            </a:ln>
          </p:spPr>
        </p:cxnSp>
        <p:grpSp>
          <p:nvGrpSpPr>
            <p:cNvPr id="15365" name="Group 65"/>
            <p:cNvGrpSpPr>
              <a:grpSpLocks/>
            </p:cNvGrpSpPr>
            <p:nvPr/>
          </p:nvGrpSpPr>
          <p:grpSpPr bwMode="auto">
            <a:xfrm>
              <a:off x="5105843" y="2071593"/>
              <a:ext cx="3038155" cy="1371461"/>
              <a:chOff x="5105843" y="2057315"/>
              <a:chExt cx="3038155" cy="1371461"/>
            </a:xfrm>
          </p:grpSpPr>
          <p:sp>
            <p:nvSpPr>
              <p:cNvPr id="74" name="Right Triangle 64"/>
              <p:cNvSpPr/>
              <p:nvPr/>
            </p:nvSpPr>
            <p:spPr bwMode="auto">
              <a:xfrm flipH="1">
                <a:off x="5105843" y="2057315"/>
                <a:ext cx="380960" cy="1371461"/>
              </a:xfrm>
              <a:prstGeom prst="rtTriangle">
                <a:avLst/>
              </a:prstGeom>
              <a:solidFill>
                <a:srgbClr val="FE54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zh-CN" altLang="zh-CN" sz="2400" kern="0">
                  <a:solidFill>
                    <a:srgbClr val="000000"/>
                  </a:solidFill>
                  <a:latin typeface="微软雅黑" pitchFamily="34" charset="-122"/>
                  <a:ea typeface="微软雅黑" pitchFamily="34" charset="-122"/>
                  <a:cs typeface="ヒラギノ角ゴ Pro W3"/>
                </a:endParaRPr>
              </a:p>
            </p:txBody>
          </p:sp>
          <p:sp>
            <p:nvSpPr>
              <p:cNvPr id="75" name="Line Callout 2 48"/>
              <p:cNvSpPr/>
              <p:nvPr/>
            </p:nvSpPr>
            <p:spPr bwMode="auto">
              <a:xfrm>
                <a:off x="6858258" y="2666853"/>
                <a:ext cx="1285740" cy="609538"/>
              </a:xfrm>
              <a:prstGeom prst="borderCallout2">
                <a:avLst>
                  <a:gd name="adj1" fmla="val 49920"/>
                  <a:gd name="adj2" fmla="val -1654"/>
                  <a:gd name="adj3" fmla="val 57712"/>
                  <a:gd name="adj4" fmla="val -30025"/>
                  <a:gd name="adj5" fmla="val 92260"/>
                  <a:gd name="adj6" fmla="val -121091"/>
                </a:avLst>
              </a:prstGeom>
              <a:solidFill>
                <a:srgbClr val="FFFFFF"/>
              </a:solidFill>
              <a:ln w="19050" cap="flat" cmpd="sng" algn="ctr">
                <a:solidFill>
                  <a:srgbClr val="000000"/>
                </a:solidFill>
                <a:prstDash val="solid"/>
                <a:round/>
                <a:headEnd type="none" w="med" len="med"/>
                <a:tailEnd type="triangle" w="med" len="med"/>
              </a:ln>
              <a:effectLst>
                <a:outerShdw blurRad="50800" dist="38100" dir="2700000" algn="tl" rotWithShape="0">
                  <a:prstClr val="black">
                    <a:alpha val="40000"/>
                  </a:prstClr>
                </a:outerShdw>
              </a:effectLst>
            </p:spPr>
            <p:txBody>
              <a:bodyPr anchor="ctr"/>
              <a:lstStyle/>
              <a:p>
                <a:pPr algn="ctr" eaLnBrk="0" fontAlgn="auto" hangingPunct="0">
                  <a:spcBef>
                    <a:spcPts val="0"/>
                  </a:spcBef>
                  <a:spcAft>
                    <a:spcPts val="0"/>
                  </a:spcAft>
                  <a:defRPr/>
                </a:pPr>
                <a:r>
                  <a:rPr lang="zh-CN" altLang="en-US" sz="1400" kern="0" dirty="0">
                    <a:solidFill>
                      <a:srgbClr val="000000">
                        <a:alpha val="100000"/>
                      </a:srgbClr>
                    </a:solidFill>
                    <a:latin typeface="微软雅黑" pitchFamily="34" charset="-122"/>
                    <a:ea typeface="微软雅黑" pitchFamily="34" charset="-122"/>
                  </a:rPr>
                  <a:t>服务器不足</a:t>
                </a:r>
                <a:endParaRPr lang="en-US" altLang="zh-CN" sz="1400" kern="0" dirty="0">
                  <a:solidFill>
                    <a:srgbClr val="000000">
                      <a:alpha val="100000"/>
                    </a:srgbClr>
                  </a:solidFill>
                  <a:latin typeface="微软雅黑" pitchFamily="34" charset="-122"/>
                  <a:ea typeface="微软雅黑" pitchFamily="34" charset="-122"/>
                </a:endParaRPr>
              </a:p>
              <a:p>
                <a:pPr algn="ctr" eaLnBrk="0" fontAlgn="auto" hangingPunct="0">
                  <a:spcBef>
                    <a:spcPts val="0"/>
                  </a:spcBef>
                  <a:spcAft>
                    <a:spcPts val="0"/>
                  </a:spcAft>
                  <a:defRPr/>
                </a:pPr>
                <a:r>
                  <a:rPr lang="zh-CN" altLang="en-US" sz="1400" kern="0" dirty="0">
                    <a:solidFill>
                      <a:srgbClr val="000000">
                        <a:alpha val="100000"/>
                      </a:srgbClr>
                    </a:solidFill>
                    <a:latin typeface="微软雅黑" pitchFamily="34" charset="-122"/>
                    <a:ea typeface="微软雅黑" pitchFamily="34" charset="-122"/>
                  </a:rPr>
                  <a:t>产生的问题</a:t>
                </a:r>
                <a:endParaRPr lang="en-US" sz="1400" kern="0" dirty="0">
                  <a:solidFill>
                    <a:srgbClr val="000000">
                      <a:alpha val="100000"/>
                    </a:srgbClr>
                  </a:solidFill>
                  <a:latin typeface="微软雅黑" pitchFamily="34" charset="-122"/>
                  <a:ea typeface="微软雅黑" pitchFamily="34" charset="-122"/>
                </a:endParaRPr>
              </a:p>
            </p:txBody>
          </p:sp>
        </p:grpSp>
        <p:cxnSp>
          <p:nvCxnSpPr>
            <p:cNvPr id="35" name="Straight Arrow Connector 4"/>
            <p:cNvCxnSpPr/>
            <p:nvPr/>
          </p:nvCxnSpPr>
          <p:spPr bwMode="auto">
            <a:xfrm>
              <a:off x="913697" y="6171689"/>
              <a:ext cx="7239824" cy="1588"/>
            </a:xfrm>
            <a:prstGeom prst="straightConnector1">
              <a:avLst/>
            </a:prstGeom>
            <a:solidFill>
              <a:srgbClr val="BBE0E3"/>
            </a:solidFill>
            <a:ln w="38100" cap="flat" cmpd="sng" algn="ctr">
              <a:solidFill>
                <a:srgbClr val="000000"/>
              </a:solidFill>
              <a:prstDash val="solid"/>
              <a:round/>
              <a:headEnd type="none" w="med" len="med"/>
              <a:tailEnd type="arrow"/>
            </a:ln>
            <a:effectLst>
              <a:outerShdw blurRad="50800" dist="38100" dir="2700000" algn="tl" rotWithShape="0">
                <a:prstClr val="black">
                  <a:alpha val="40000"/>
                </a:prstClr>
              </a:outerShdw>
            </a:effectLst>
          </p:spPr>
        </p:cxnSp>
        <p:cxnSp>
          <p:nvCxnSpPr>
            <p:cNvPr id="38" name="Straight Arrow Connector 5"/>
            <p:cNvCxnSpPr/>
            <p:nvPr/>
          </p:nvCxnSpPr>
          <p:spPr bwMode="auto">
            <a:xfrm rot="5400000" flipH="1" flipV="1">
              <a:off x="-1333181" y="3923223"/>
              <a:ext cx="4495344" cy="1588"/>
            </a:xfrm>
            <a:prstGeom prst="straightConnector1">
              <a:avLst/>
            </a:prstGeom>
            <a:solidFill>
              <a:srgbClr val="BBE0E3"/>
            </a:solidFill>
            <a:ln w="38100" cap="flat" cmpd="sng" algn="ctr">
              <a:solidFill>
                <a:srgbClr val="000000"/>
              </a:solidFill>
              <a:prstDash val="solid"/>
              <a:round/>
              <a:headEnd type="none" w="med" len="med"/>
              <a:tailEnd type="arrow"/>
            </a:ln>
            <a:effectLst>
              <a:outerShdw blurRad="50800" dist="38100" dir="2700000" algn="tl" rotWithShape="0">
                <a:prstClr val="black">
                  <a:alpha val="40000"/>
                </a:prstClr>
              </a:outerShdw>
            </a:effectLst>
          </p:spPr>
        </p:cxnSp>
        <p:grpSp>
          <p:nvGrpSpPr>
            <p:cNvPr id="4" name="Group 15"/>
            <p:cNvGrpSpPr/>
            <p:nvPr/>
          </p:nvGrpSpPr>
          <p:grpSpPr>
            <a:xfrm>
              <a:off x="914400" y="2133600"/>
              <a:ext cx="6400800" cy="2592388"/>
              <a:chOff x="914400" y="2133600"/>
              <a:chExt cx="6400800" cy="2592388"/>
            </a:xfrm>
            <a:effectLst>
              <a:outerShdw blurRad="50800" dist="38100" dir="2700000" algn="tl" rotWithShape="0">
                <a:prstClr val="black">
                  <a:alpha val="40000"/>
                </a:prstClr>
              </a:outerShdw>
            </a:effectLst>
          </p:grpSpPr>
          <p:cxnSp>
            <p:nvCxnSpPr>
              <p:cNvPr id="69" name="Straight Connector 14"/>
              <p:cNvCxnSpPr/>
              <p:nvPr/>
            </p:nvCxnSpPr>
            <p:spPr bwMode="auto">
              <a:xfrm>
                <a:off x="5486400" y="2133600"/>
                <a:ext cx="1828800" cy="1588"/>
              </a:xfrm>
              <a:prstGeom prst="line">
                <a:avLst/>
              </a:prstGeom>
              <a:solidFill>
                <a:srgbClr val="BBE0E3"/>
              </a:solidFill>
              <a:ln w="38100" cap="flat" cmpd="sng" algn="ctr">
                <a:solidFill>
                  <a:srgbClr val="0070C0"/>
                </a:solidFill>
                <a:prstDash val="solid"/>
                <a:round/>
                <a:headEnd type="none" w="med" len="med"/>
                <a:tailEnd type="none" w="med" len="med"/>
              </a:ln>
              <a:effectLst/>
            </p:spPr>
          </p:cxnSp>
          <p:cxnSp>
            <p:nvCxnSpPr>
              <p:cNvPr id="70" name="Straight Connector 8"/>
              <p:cNvCxnSpPr/>
              <p:nvPr/>
            </p:nvCxnSpPr>
            <p:spPr bwMode="auto">
              <a:xfrm>
                <a:off x="914400" y="4724400"/>
                <a:ext cx="1828800" cy="1588"/>
              </a:xfrm>
              <a:prstGeom prst="line">
                <a:avLst/>
              </a:prstGeom>
              <a:solidFill>
                <a:srgbClr val="BBE0E3"/>
              </a:solidFill>
              <a:ln w="38100" cap="flat" cmpd="sng" algn="ctr">
                <a:solidFill>
                  <a:srgbClr val="0070C0"/>
                </a:solidFill>
                <a:prstDash val="solid"/>
                <a:round/>
                <a:headEnd type="none" w="med" len="med"/>
                <a:tailEnd type="none" w="med" len="med"/>
              </a:ln>
              <a:effectLst/>
            </p:spPr>
          </p:cxnSp>
          <p:cxnSp>
            <p:nvCxnSpPr>
              <p:cNvPr id="71" name="Straight Connector 9"/>
              <p:cNvCxnSpPr/>
              <p:nvPr/>
            </p:nvCxnSpPr>
            <p:spPr bwMode="auto">
              <a:xfrm rot="5400000" flipH="1" flipV="1">
                <a:off x="2095500" y="4076700"/>
                <a:ext cx="1295400" cy="1588"/>
              </a:xfrm>
              <a:prstGeom prst="line">
                <a:avLst/>
              </a:prstGeom>
              <a:solidFill>
                <a:srgbClr val="BBE0E3"/>
              </a:solidFill>
              <a:ln w="38100" cap="flat" cmpd="sng" algn="ctr">
                <a:solidFill>
                  <a:srgbClr val="0070C0"/>
                </a:solidFill>
                <a:prstDash val="solid"/>
                <a:round/>
                <a:headEnd type="none" w="med" len="med"/>
                <a:tailEnd type="none" w="med" len="med"/>
              </a:ln>
              <a:effectLst/>
            </p:spPr>
          </p:cxnSp>
          <p:cxnSp>
            <p:nvCxnSpPr>
              <p:cNvPr id="72" name="Straight Connector 11"/>
              <p:cNvCxnSpPr/>
              <p:nvPr/>
            </p:nvCxnSpPr>
            <p:spPr bwMode="auto">
              <a:xfrm>
                <a:off x="2743200" y="3429000"/>
                <a:ext cx="2743200" cy="1588"/>
              </a:xfrm>
              <a:prstGeom prst="line">
                <a:avLst/>
              </a:prstGeom>
              <a:solidFill>
                <a:srgbClr val="BBE0E3"/>
              </a:solidFill>
              <a:ln w="38100" cap="flat" cmpd="sng" algn="ctr">
                <a:solidFill>
                  <a:srgbClr val="0070C0"/>
                </a:solidFill>
                <a:prstDash val="solid"/>
                <a:round/>
                <a:headEnd type="none" w="med" len="med"/>
                <a:tailEnd type="none" w="med" len="med"/>
              </a:ln>
              <a:effectLst/>
            </p:spPr>
          </p:cxnSp>
          <p:cxnSp>
            <p:nvCxnSpPr>
              <p:cNvPr id="73" name="Straight Connector 13"/>
              <p:cNvCxnSpPr/>
              <p:nvPr/>
            </p:nvCxnSpPr>
            <p:spPr bwMode="auto">
              <a:xfrm rot="5400000" flipH="1" flipV="1">
                <a:off x="4839494" y="2780506"/>
                <a:ext cx="1295400" cy="1588"/>
              </a:xfrm>
              <a:prstGeom prst="line">
                <a:avLst/>
              </a:prstGeom>
              <a:solidFill>
                <a:srgbClr val="BBE0E3"/>
              </a:solidFill>
              <a:ln w="38100" cap="flat" cmpd="sng" algn="ctr">
                <a:solidFill>
                  <a:srgbClr val="0070C0"/>
                </a:solidFill>
                <a:prstDash val="solid"/>
                <a:round/>
                <a:headEnd type="none" w="med" len="med"/>
                <a:tailEnd type="none" w="med" len="med"/>
              </a:ln>
              <a:effectLst/>
            </p:spPr>
          </p:cxnSp>
        </p:grpSp>
        <p:sp>
          <p:nvSpPr>
            <p:cNvPr id="44" name="Freeform 37"/>
            <p:cNvSpPr/>
            <p:nvPr/>
          </p:nvSpPr>
          <p:spPr bwMode="auto">
            <a:xfrm>
              <a:off x="940682" y="1828729"/>
              <a:ext cx="4560406" cy="4271530"/>
            </a:xfrm>
            <a:custGeom>
              <a:avLst/>
              <a:gdLst>
                <a:gd name="connsiteX0" fmla="*/ 0 w 4558352"/>
                <a:gd name="connsiteY0" fmla="*/ 4271749 h 4271749"/>
                <a:gd name="connsiteX1" fmla="*/ 968991 w 4558352"/>
                <a:gd name="connsiteY1" fmla="*/ 3534770 h 4271749"/>
                <a:gd name="connsiteX2" fmla="*/ 1692322 w 4558352"/>
                <a:gd name="connsiteY2" fmla="*/ 3794078 h 4271749"/>
                <a:gd name="connsiteX3" fmla="*/ 2251880 w 4558352"/>
                <a:gd name="connsiteY3" fmla="*/ 2743200 h 4271749"/>
                <a:gd name="connsiteX4" fmla="*/ 2975211 w 4558352"/>
                <a:gd name="connsiteY4" fmla="*/ 3179928 h 4271749"/>
                <a:gd name="connsiteX5" fmla="*/ 3521122 w 4558352"/>
                <a:gd name="connsiteY5" fmla="*/ 1569493 h 4271749"/>
                <a:gd name="connsiteX6" fmla="*/ 4053385 w 4558352"/>
                <a:gd name="connsiteY6" fmla="*/ 1828800 h 4271749"/>
                <a:gd name="connsiteX7" fmla="*/ 4558352 w 4558352"/>
                <a:gd name="connsiteY7" fmla="*/ 0 h 4271749"/>
                <a:gd name="connsiteX8" fmla="*/ 4558352 w 4558352"/>
                <a:gd name="connsiteY8" fmla="*/ 0 h 427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8352" h="4271749">
                  <a:moveTo>
                    <a:pt x="0" y="4271749"/>
                  </a:moveTo>
                  <a:cubicBezTo>
                    <a:pt x="343469" y="3943065"/>
                    <a:pt x="686938" y="3614382"/>
                    <a:pt x="968991" y="3534770"/>
                  </a:cubicBezTo>
                  <a:cubicBezTo>
                    <a:pt x="1251044" y="3455158"/>
                    <a:pt x="1478507" y="3926006"/>
                    <a:pt x="1692322" y="3794078"/>
                  </a:cubicBezTo>
                  <a:cubicBezTo>
                    <a:pt x="1906137" y="3662150"/>
                    <a:pt x="2038065" y="2845558"/>
                    <a:pt x="2251880" y="2743200"/>
                  </a:cubicBezTo>
                  <a:cubicBezTo>
                    <a:pt x="2465695" y="2640842"/>
                    <a:pt x="2763671" y="3375546"/>
                    <a:pt x="2975211" y="3179928"/>
                  </a:cubicBezTo>
                  <a:cubicBezTo>
                    <a:pt x="3186751" y="2984310"/>
                    <a:pt x="3341426" y="1794681"/>
                    <a:pt x="3521122" y="1569493"/>
                  </a:cubicBezTo>
                  <a:cubicBezTo>
                    <a:pt x="3700818" y="1344305"/>
                    <a:pt x="3880513" y="2090382"/>
                    <a:pt x="4053385" y="1828800"/>
                  </a:cubicBezTo>
                  <a:cubicBezTo>
                    <a:pt x="4226257" y="1567218"/>
                    <a:pt x="4558352" y="0"/>
                    <a:pt x="4558352" y="0"/>
                  </a:cubicBezTo>
                  <a:lnTo>
                    <a:pt x="4558352" y="0"/>
                  </a:ln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zh-CN" altLang="zh-CN" sz="2400" kern="0">
                <a:solidFill>
                  <a:srgbClr val="000000"/>
                </a:solidFill>
                <a:latin typeface="微软雅黑" pitchFamily="34" charset="-122"/>
                <a:ea typeface="微软雅黑" pitchFamily="34" charset="-122"/>
                <a:cs typeface="ヒラギノ角ゴ Pro W3"/>
              </a:endParaRPr>
            </a:p>
          </p:txBody>
        </p:sp>
        <p:sp>
          <p:nvSpPr>
            <p:cNvPr id="45" name="Freeform 38"/>
            <p:cNvSpPr/>
            <p:nvPr/>
          </p:nvSpPr>
          <p:spPr bwMode="auto">
            <a:xfrm>
              <a:off x="927984" y="1585867"/>
              <a:ext cx="4558819" cy="4271529"/>
            </a:xfrm>
            <a:custGeom>
              <a:avLst/>
              <a:gdLst>
                <a:gd name="connsiteX0" fmla="*/ 0 w 4558352"/>
                <a:gd name="connsiteY0" fmla="*/ 4271749 h 4271749"/>
                <a:gd name="connsiteX1" fmla="*/ 968991 w 4558352"/>
                <a:gd name="connsiteY1" fmla="*/ 3534770 h 4271749"/>
                <a:gd name="connsiteX2" fmla="*/ 1692322 w 4558352"/>
                <a:gd name="connsiteY2" fmla="*/ 3794078 h 4271749"/>
                <a:gd name="connsiteX3" fmla="*/ 2251880 w 4558352"/>
                <a:gd name="connsiteY3" fmla="*/ 2743200 h 4271749"/>
                <a:gd name="connsiteX4" fmla="*/ 2975211 w 4558352"/>
                <a:gd name="connsiteY4" fmla="*/ 3179928 h 4271749"/>
                <a:gd name="connsiteX5" fmla="*/ 3521122 w 4558352"/>
                <a:gd name="connsiteY5" fmla="*/ 1569493 h 4271749"/>
                <a:gd name="connsiteX6" fmla="*/ 4053385 w 4558352"/>
                <a:gd name="connsiteY6" fmla="*/ 1828800 h 4271749"/>
                <a:gd name="connsiteX7" fmla="*/ 4558352 w 4558352"/>
                <a:gd name="connsiteY7" fmla="*/ 0 h 4271749"/>
                <a:gd name="connsiteX8" fmla="*/ 4558352 w 4558352"/>
                <a:gd name="connsiteY8" fmla="*/ 0 h 427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8352" h="4271749">
                  <a:moveTo>
                    <a:pt x="0" y="4271749"/>
                  </a:moveTo>
                  <a:cubicBezTo>
                    <a:pt x="343469" y="3943065"/>
                    <a:pt x="686938" y="3614382"/>
                    <a:pt x="968991" y="3534770"/>
                  </a:cubicBezTo>
                  <a:cubicBezTo>
                    <a:pt x="1251044" y="3455158"/>
                    <a:pt x="1478507" y="3926006"/>
                    <a:pt x="1692322" y="3794078"/>
                  </a:cubicBezTo>
                  <a:cubicBezTo>
                    <a:pt x="1906137" y="3662150"/>
                    <a:pt x="2038065" y="2845558"/>
                    <a:pt x="2251880" y="2743200"/>
                  </a:cubicBezTo>
                  <a:cubicBezTo>
                    <a:pt x="2465695" y="2640842"/>
                    <a:pt x="2763671" y="3375546"/>
                    <a:pt x="2975211" y="3179928"/>
                  </a:cubicBezTo>
                  <a:cubicBezTo>
                    <a:pt x="3186751" y="2984310"/>
                    <a:pt x="3341426" y="1794681"/>
                    <a:pt x="3521122" y="1569493"/>
                  </a:cubicBezTo>
                  <a:cubicBezTo>
                    <a:pt x="3700818" y="1344305"/>
                    <a:pt x="3880513" y="2090382"/>
                    <a:pt x="4053385" y="1828800"/>
                  </a:cubicBezTo>
                  <a:cubicBezTo>
                    <a:pt x="4226257" y="1567218"/>
                    <a:pt x="4558352" y="0"/>
                    <a:pt x="4558352" y="0"/>
                  </a:cubicBezTo>
                  <a:lnTo>
                    <a:pt x="4558352" y="0"/>
                  </a:lnTo>
                </a:path>
              </a:pathLst>
            </a:custGeom>
            <a:noFill/>
            <a:ln w="38100" cap="flat" cmpd="sng" algn="ctr">
              <a:solidFill>
                <a:srgbClr val="FDB31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zh-CN" altLang="zh-CN" sz="2400" kern="0">
                <a:solidFill>
                  <a:srgbClr val="000000"/>
                </a:solidFill>
                <a:latin typeface="微软雅黑" pitchFamily="34" charset="-122"/>
                <a:ea typeface="微软雅黑" pitchFamily="34" charset="-122"/>
                <a:cs typeface="ヒラギノ角ゴ Pro W3"/>
              </a:endParaRPr>
            </a:p>
          </p:txBody>
        </p:sp>
        <p:sp>
          <p:nvSpPr>
            <p:cNvPr id="15371" name="TextBox 44"/>
            <p:cNvSpPr txBox="1">
              <a:spLocks noChangeArrowheads="1"/>
            </p:cNvSpPr>
            <p:nvPr/>
          </p:nvSpPr>
          <p:spPr bwMode="auto">
            <a:xfrm>
              <a:off x="108920" y="1300146"/>
              <a:ext cx="1800493" cy="646331"/>
            </a:xfrm>
            <a:prstGeom prst="rect">
              <a:avLst/>
            </a:prstGeom>
            <a:noFill/>
            <a:ln w="9525">
              <a:noFill/>
              <a:miter lim="800000"/>
              <a:headEnd/>
              <a:tailEnd/>
            </a:ln>
          </p:spPr>
          <p:txBody>
            <a:bodyPr wrap="none">
              <a:spAutoFit/>
            </a:bodyPr>
            <a:lstStyle/>
            <a:p>
              <a:pPr eaLnBrk="0" hangingPunct="0"/>
              <a:r>
                <a:rPr lang="zh-CN" altLang="en-US">
                  <a:latin typeface="微软雅黑" pitchFamily="34" charset="-122"/>
                  <a:ea typeface="微软雅黑" pitchFamily="34" charset="-122"/>
                </a:rPr>
                <a:t>服务器采购投入</a:t>
              </a:r>
              <a:endParaRPr lang="en-US" altLang="zh-CN">
                <a:latin typeface="微软雅黑" pitchFamily="34" charset="-122"/>
                <a:ea typeface="微软雅黑" pitchFamily="34" charset="-122"/>
              </a:endParaRPr>
            </a:p>
            <a:p>
              <a:pPr eaLnBrk="0" hangingPunct="0"/>
              <a:r>
                <a:rPr lang="zh-CN" altLang="en-US">
                  <a:latin typeface="微软雅黑" pitchFamily="34" charset="-122"/>
                  <a:ea typeface="微软雅黑" pitchFamily="34" charset="-122"/>
                </a:rPr>
                <a:t>￥</a:t>
              </a:r>
              <a:endParaRPr lang="en-US" altLang="zh-CN">
                <a:latin typeface="微软雅黑" pitchFamily="34" charset="-122"/>
                <a:ea typeface="微软雅黑" pitchFamily="34" charset="-122"/>
              </a:endParaRPr>
            </a:p>
          </p:txBody>
        </p:sp>
        <p:sp>
          <p:nvSpPr>
            <p:cNvPr id="15372" name="TextBox 45"/>
            <p:cNvSpPr txBox="1">
              <a:spLocks noChangeArrowheads="1"/>
            </p:cNvSpPr>
            <p:nvPr/>
          </p:nvSpPr>
          <p:spPr bwMode="auto">
            <a:xfrm>
              <a:off x="7848600" y="6248400"/>
              <a:ext cx="795366" cy="369332"/>
            </a:xfrm>
            <a:prstGeom prst="rect">
              <a:avLst/>
            </a:prstGeom>
            <a:noFill/>
            <a:ln w="9525">
              <a:noFill/>
              <a:miter lim="800000"/>
              <a:headEnd/>
              <a:tailEnd/>
            </a:ln>
          </p:spPr>
          <p:txBody>
            <a:bodyPr>
              <a:spAutoFit/>
            </a:bodyPr>
            <a:lstStyle/>
            <a:p>
              <a:pPr eaLnBrk="0" hangingPunct="0"/>
              <a:r>
                <a:rPr lang="zh-CN" altLang="en-US">
                  <a:latin typeface="微软雅黑" pitchFamily="34" charset="-122"/>
                  <a:ea typeface="微软雅黑" pitchFamily="34" charset="-122"/>
                </a:rPr>
                <a:t>时间</a:t>
              </a:r>
              <a:endParaRPr lang="en-US" altLang="zh-CN">
                <a:latin typeface="微软雅黑" pitchFamily="34" charset="-122"/>
                <a:ea typeface="微软雅黑" pitchFamily="34" charset="-122"/>
              </a:endParaRPr>
            </a:p>
          </p:txBody>
        </p:sp>
        <p:sp>
          <p:nvSpPr>
            <p:cNvPr id="53" name="Line Callout 2 47"/>
            <p:cNvSpPr/>
            <p:nvPr/>
          </p:nvSpPr>
          <p:spPr bwMode="auto">
            <a:xfrm>
              <a:off x="1299419" y="2819229"/>
              <a:ext cx="1201610" cy="609538"/>
            </a:xfrm>
            <a:prstGeom prst="borderCallout2">
              <a:avLst>
                <a:gd name="adj1" fmla="val 104465"/>
                <a:gd name="adj2" fmla="val 49552"/>
                <a:gd name="adj3" fmla="val 143426"/>
                <a:gd name="adj4" fmla="val 57916"/>
                <a:gd name="adj5" fmla="val 170942"/>
                <a:gd name="adj6" fmla="val 120309"/>
              </a:avLst>
            </a:prstGeom>
            <a:solidFill>
              <a:srgbClr val="FFFFFF"/>
            </a:solidFill>
            <a:ln w="19050" cap="flat" cmpd="sng" algn="ctr">
              <a:solidFill>
                <a:schemeClr val="tx2">
                  <a:lumMod val="60000"/>
                  <a:lumOff val="4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anchor="ctr"/>
            <a:lstStyle/>
            <a:p>
              <a:pPr algn="ctr" eaLnBrk="0" fontAlgn="auto" hangingPunct="0">
                <a:spcBef>
                  <a:spcPts val="0"/>
                </a:spcBef>
                <a:spcAft>
                  <a:spcPts val="0"/>
                </a:spcAft>
                <a:defRPr/>
              </a:pPr>
              <a:r>
                <a:rPr lang="zh-CN" altLang="en-US" sz="1400" kern="0" dirty="0">
                  <a:solidFill>
                    <a:srgbClr val="000000">
                      <a:alpha val="100000"/>
                    </a:srgbClr>
                  </a:solidFill>
                  <a:latin typeface="微软雅黑" pitchFamily="34" charset="-122"/>
                  <a:ea typeface="微软雅黑" pitchFamily="34" charset="-122"/>
                </a:rPr>
                <a:t>大规模服务器采购投入</a:t>
              </a:r>
              <a:endParaRPr lang="en-US" sz="1400" kern="0" dirty="0">
                <a:solidFill>
                  <a:srgbClr val="000000">
                    <a:alpha val="100000"/>
                  </a:srgbClr>
                </a:solidFill>
                <a:latin typeface="微软雅黑" pitchFamily="34" charset="-122"/>
                <a:ea typeface="微软雅黑" pitchFamily="34" charset="-122"/>
              </a:endParaRPr>
            </a:p>
          </p:txBody>
        </p:sp>
        <p:grpSp>
          <p:nvGrpSpPr>
            <p:cNvPr id="5" name="Group 63"/>
            <p:cNvGrpSpPr/>
            <p:nvPr/>
          </p:nvGrpSpPr>
          <p:grpSpPr>
            <a:xfrm>
              <a:off x="3886200" y="3429000"/>
              <a:ext cx="2686064" cy="1579888"/>
              <a:chOff x="3886200" y="3429000"/>
              <a:chExt cx="2686064" cy="1579888"/>
            </a:xfrm>
            <a:effectLst>
              <a:outerShdw blurRad="50800" dist="38100" dir="2700000" algn="tl" rotWithShape="0">
                <a:prstClr val="black">
                  <a:alpha val="40000"/>
                </a:prstClr>
              </a:outerShdw>
            </a:effectLst>
          </p:grpSpPr>
          <p:cxnSp>
            <p:nvCxnSpPr>
              <p:cNvPr id="67" name="Straight Arrow Connector 59"/>
              <p:cNvCxnSpPr>
                <a:endCxn id="44" idx="4"/>
              </p:cNvCxnSpPr>
              <p:nvPr/>
            </p:nvCxnSpPr>
            <p:spPr bwMode="auto">
              <a:xfrm rot="16200000" flipH="1">
                <a:off x="3111764" y="4203436"/>
                <a:ext cx="1579888" cy="31016"/>
              </a:xfrm>
              <a:prstGeom prst="straightConnector1">
                <a:avLst/>
              </a:prstGeom>
              <a:solidFill>
                <a:srgbClr val="BBE0E3"/>
              </a:solidFill>
              <a:ln w="57150" cap="flat" cmpd="sng" algn="ctr">
                <a:solidFill>
                  <a:srgbClr val="00B050"/>
                </a:solidFill>
                <a:prstDash val="sysDash"/>
                <a:round/>
                <a:headEnd type="arrow"/>
                <a:tailEnd type="arrow"/>
              </a:ln>
              <a:effectLst/>
            </p:spPr>
          </p:cxnSp>
          <p:sp>
            <p:nvSpPr>
              <p:cNvPr id="68" name="Line Callout 2 62"/>
              <p:cNvSpPr/>
              <p:nvPr/>
            </p:nvSpPr>
            <p:spPr bwMode="auto">
              <a:xfrm>
                <a:off x="5086352" y="4395798"/>
                <a:ext cx="1485912" cy="533400"/>
              </a:xfrm>
              <a:prstGeom prst="borderCallout2">
                <a:avLst>
                  <a:gd name="adj1" fmla="val 55485"/>
                  <a:gd name="adj2" fmla="val -541"/>
                  <a:gd name="adj3" fmla="val 20977"/>
                  <a:gd name="adj4" fmla="val -45609"/>
                  <a:gd name="adj5" fmla="val -4939"/>
                  <a:gd name="adj6" fmla="val -80062"/>
                </a:avLst>
              </a:prstGeom>
              <a:solidFill>
                <a:srgbClr val="FFFFFF"/>
              </a:solidFill>
              <a:ln w="19050" cap="flat" cmpd="sng" algn="ctr">
                <a:solidFill>
                  <a:srgbClr val="00B050"/>
                </a:solidFill>
                <a:prstDash val="solid"/>
                <a:round/>
                <a:headEnd type="none" w="med" len="med"/>
                <a:tailEnd type="triangle" w="med" len="med"/>
              </a:ln>
              <a:effectLst/>
            </p:spPr>
            <p:txBody>
              <a:bodyPr anchor="ctr"/>
              <a:lstStyle/>
              <a:p>
                <a:pPr algn="ctr" eaLnBrk="0" fontAlgn="auto" hangingPunct="0">
                  <a:spcBef>
                    <a:spcPts val="0"/>
                  </a:spcBef>
                  <a:spcAft>
                    <a:spcPts val="0"/>
                  </a:spcAft>
                  <a:defRPr/>
                </a:pPr>
                <a:r>
                  <a:rPr lang="zh-CN" altLang="en-US" sz="1400" kern="0" dirty="0">
                    <a:solidFill>
                      <a:srgbClr val="000000">
                        <a:alpha val="100000"/>
                      </a:srgbClr>
                    </a:solidFill>
                    <a:latin typeface="微软雅黑" pitchFamily="34" charset="-122"/>
                    <a:ea typeface="微软雅黑" pitchFamily="34" charset="-122"/>
                  </a:rPr>
                  <a:t>浪费的固定投入</a:t>
                </a:r>
                <a:endParaRPr lang="en-US" sz="1400" kern="0" dirty="0">
                  <a:solidFill>
                    <a:srgbClr val="000000">
                      <a:alpha val="100000"/>
                    </a:srgbClr>
                  </a:solidFill>
                  <a:latin typeface="微软雅黑" pitchFamily="34" charset="-122"/>
                  <a:ea typeface="微软雅黑" pitchFamily="34" charset="-122"/>
                </a:endParaRPr>
              </a:p>
            </p:txBody>
          </p:sp>
        </p:grpSp>
        <p:grpSp>
          <p:nvGrpSpPr>
            <p:cNvPr id="15375" name="Group 71"/>
            <p:cNvGrpSpPr>
              <a:grpSpLocks/>
            </p:cNvGrpSpPr>
            <p:nvPr/>
          </p:nvGrpSpPr>
          <p:grpSpPr bwMode="auto">
            <a:xfrm>
              <a:off x="6786828" y="4157362"/>
              <a:ext cx="2330204" cy="277784"/>
              <a:chOff x="6782041" y="3737309"/>
              <a:chExt cx="2329365" cy="277609"/>
            </a:xfrm>
          </p:grpSpPr>
          <p:cxnSp>
            <p:nvCxnSpPr>
              <p:cNvPr id="65" name="Straight Connector 55"/>
              <p:cNvCxnSpPr/>
              <p:nvPr/>
            </p:nvCxnSpPr>
            <p:spPr bwMode="auto">
              <a:xfrm>
                <a:off x="6782041" y="3886419"/>
                <a:ext cx="685481" cy="1586"/>
              </a:xfrm>
              <a:prstGeom prst="line">
                <a:avLst/>
              </a:prstGeom>
              <a:solidFill>
                <a:srgbClr val="BBE0E3"/>
              </a:solidFill>
              <a:ln w="38100" cap="flat" cmpd="sng" algn="ctr">
                <a:solidFill>
                  <a:srgbClr val="808080">
                    <a:lumMod val="60000"/>
                    <a:lumOff val="40000"/>
                  </a:srgbClr>
                </a:solidFill>
                <a:prstDash val="dash"/>
                <a:round/>
                <a:headEnd type="none" w="med" len="med"/>
                <a:tailEnd type="none" w="med" len="med"/>
              </a:ln>
              <a:effectLst>
                <a:outerShdw blurRad="50800" dist="38100" dir="2700000" algn="tl" rotWithShape="0">
                  <a:prstClr val="black">
                    <a:alpha val="40000"/>
                  </a:prstClr>
                </a:outerShdw>
              </a:effectLst>
            </p:spPr>
          </p:cxnSp>
          <p:sp>
            <p:nvSpPr>
              <p:cNvPr id="66" name="TextBox 66"/>
              <p:cNvSpPr txBox="1">
                <a:spLocks noChangeArrowheads="1"/>
              </p:cNvSpPr>
              <p:nvPr/>
            </p:nvSpPr>
            <p:spPr bwMode="auto">
              <a:xfrm>
                <a:off x="7696015" y="3737303"/>
                <a:ext cx="1415391" cy="277609"/>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zh-CN" altLang="en-US" sz="1200" kern="0" dirty="0">
                    <a:solidFill>
                      <a:sysClr val="windowText" lastClr="000000"/>
                    </a:solidFill>
                    <a:latin typeface="微软雅黑" pitchFamily="34" charset="-122"/>
                    <a:ea typeface="微软雅黑" pitchFamily="34" charset="-122"/>
                  </a:rPr>
                  <a:t>预测的服务器需求</a:t>
                </a:r>
                <a:endParaRPr lang="en-US" altLang="zh-CN" sz="1200" kern="0" dirty="0">
                  <a:solidFill>
                    <a:sysClr val="windowText" lastClr="000000"/>
                  </a:solidFill>
                  <a:latin typeface="微软雅黑" pitchFamily="34" charset="-122"/>
                  <a:ea typeface="微软雅黑" pitchFamily="34" charset="-122"/>
                </a:endParaRPr>
              </a:p>
            </p:txBody>
          </p:sp>
        </p:grpSp>
        <p:grpSp>
          <p:nvGrpSpPr>
            <p:cNvPr id="15376" name="Group 72"/>
            <p:cNvGrpSpPr>
              <a:grpSpLocks/>
            </p:cNvGrpSpPr>
            <p:nvPr/>
          </p:nvGrpSpPr>
          <p:grpSpPr bwMode="auto">
            <a:xfrm>
              <a:off x="6786828" y="4630384"/>
              <a:ext cx="2050834" cy="276197"/>
              <a:chOff x="6782047" y="4209642"/>
              <a:chExt cx="2050900" cy="275153"/>
            </a:xfrm>
          </p:grpSpPr>
          <p:cxnSp>
            <p:nvCxnSpPr>
              <p:cNvPr id="63" name="Straight Connector 51"/>
              <p:cNvCxnSpPr/>
              <p:nvPr/>
            </p:nvCxnSpPr>
            <p:spPr bwMode="auto">
              <a:xfrm>
                <a:off x="6782047" y="4340892"/>
                <a:ext cx="685750" cy="1582"/>
              </a:xfrm>
              <a:prstGeom prst="line">
                <a:avLst/>
              </a:prstGeom>
              <a:solidFill>
                <a:srgbClr val="BBE0E3"/>
              </a:solidFill>
              <a:ln w="3810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cxnSp>
          <p:sp>
            <p:nvSpPr>
              <p:cNvPr id="64" name="TextBox 67"/>
              <p:cNvSpPr txBox="1">
                <a:spLocks noChangeArrowheads="1"/>
              </p:cNvSpPr>
              <p:nvPr/>
            </p:nvSpPr>
            <p:spPr bwMode="auto">
              <a:xfrm>
                <a:off x="7724953" y="4209641"/>
                <a:ext cx="1107994" cy="275153"/>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zh-CN" altLang="en-US" sz="1200" kern="0" dirty="0">
                    <a:solidFill>
                      <a:sysClr val="windowText" lastClr="000000"/>
                    </a:solidFill>
                    <a:latin typeface="微软雅黑" pitchFamily="34" charset="-122"/>
                    <a:ea typeface="微软雅黑" pitchFamily="34" charset="-122"/>
                  </a:rPr>
                  <a:t>传统硬件采购</a:t>
                </a:r>
                <a:endParaRPr lang="en-US" altLang="zh-CN" sz="1200" kern="0" dirty="0">
                  <a:solidFill>
                    <a:sysClr val="windowText" lastClr="000000"/>
                  </a:solidFill>
                  <a:latin typeface="微软雅黑" pitchFamily="34" charset="-122"/>
                  <a:ea typeface="微软雅黑" pitchFamily="34" charset="-122"/>
                </a:endParaRPr>
              </a:p>
            </p:txBody>
          </p:sp>
        </p:grpSp>
        <p:grpSp>
          <p:nvGrpSpPr>
            <p:cNvPr id="15377" name="Group 74"/>
            <p:cNvGrpSpPr>
              <a:grpSpLocks/>
            </p:cNvGrpSpPr>
            <p:nvPr/>
          </p:nvGrpSpPr>
          <p:grpSpPr bwMode="auto">
            <a:xfrm>
              <a:off x="6786825" y="5097069"/>
              <a:ext cx="2358775" cy="277784"/>
              <a:chOff x="6782045" y="4891346"/>
              <a:chExt cx="2359690" cy="277609"/>
            </a:xfrm>
          </p:grpSpPr>
          <p:cxnSp>
            <p:nvCxnSpPr>
              <p:cNvPr id="61" name="Straight Connector 53"/>
              <p:cNvCxnSpPr/>
              <p:nvPr/>
            </p:nvCxnSpPr>
            <p:spPr bwMode="auto">
              <a:xfrm>
                <a:off x="6782048" y="5029349"/>
                <a:ext cx="685994" cy="1587"/>
              </a:xfrm>
              <a:prstGeom prst="line">
                <a:avLst/>
              </a:prstGeom>
              <a:solidFill>
                <a:srgbClr val="BBE0E3"/>
              </a:solid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62" name="TextBox 69"/>
              <p:cNvSpPr txBox="1">
                <a:spLocks noChangeArrowheads="1"/>
              </p:cNvSpPr>
              <p:nvPr/>
            </p:nvSpPr>
            <p:spPr bwMode="auto">
              <a:xfrm>
                <a:off x="7725289" y="4891338"/>
                <a:ext cx="1416450" cy="277609"/>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zh-CN" altLang="en-US" sz="1200" kern="0" dirty="0">
                    <a:solidFill>
                      <a:sysClr val="windowText" lastClr="000000"/>
                    </a:solidFill>
                    <a:latin typeface="微软雅黑" pitchFamily="34" charset="-122"/>
                    <a:ea typeface="微软雅黑" pitchFamily="34" charset="-122"/>
                  </a:rPr>
                  <a:t>实际的服务器需求</a:t>
                </a:r>
                <a:endParaRPr lang="en-US" altLang="zh-CN" sz="1200" kern="0" dirty="0">
                  <a:solidFill>
                    <a:sysClr val="windowText" lastClr="000000"/>
                  </a:solidFill>
                  <a:latin typeface="微软雅黑" pitchFamily="34" charset="-122"/>
                  <a:ea typeface="微软雅黑" pitchFamily="34" charset="-122"/>
                </a:endParaRPr>
              </a:p>
            </p:txBody>
          </p:sp>
        </p:grpSp>
        <p:grpSp>
          <p:nvGrpSpPr>
            <p:cNvPr id="15378" name="Group 75"/>
            <p:cNvGrpSpPr>
              <a:grpSpLocks/>
            </p:cNvGrpSpPr>
            <p:nvPr/>
          </p:nvGrpSpPr>
          <p:grpSpPr bwMode="auto">
            <a:xfrm>
              <a:off x="6786831" y="5522458"/>
              <a:ext cx="2330205" cy="277783"/>
              <a:chOff x="6782045" y="5402485"/>
              <a:chExt cx="2331075" cy="277608"/>
            </a:xfrm>
          </p:grpSpPr>
          <p:cxnSp>
            <p:nvCxnSpPr>
              <p:cNvPr id="59" name="Straight Connector 54"/>
              <p:cNvCxnSpPr/>
              <p:nvPr/>
            </p:nvCxnSpPr>
            <p:spPr bwMode="auto">
              <a:xfrm>
                <a:off x="6782042" y="5561129"/>
                <a:ext cx="685984" cy="1586"/>
              </a:xfrm>
              <a:prstGeom prst="line">
                <a:avLst/>
              </a:prstGeom>
              <a:solidFill>
                <a:srgbClr val="BBE0E3"/>
              </a:solidFill>
              <a:ln w="38100" cap="flat" cmpd="sng" algn="ctr">
                <a:solidFill>
                  <a:srgbClr val="FDB316"/>
                </a:solidFill>
                <a:prstDash val="solid"/>
                <a:round/>
                <a:headEnd type="none" w="med" len="med"/>
                <a:tailEnd type="none" w="med" len="med"/>
              </a:ln>
              <a:effectLst>
                <a:outerShdw blurRad="50800" dist="38100" dir="2700000" algn="tl" rotWithShape="0">
                  <a:prstClr val="black">
                    <a:alpha val="40000"/>
                  </a:prstClr>
                </a:outerShdw>
              </a:effectLst>
            </p:spPr>
          </p:cxnSp>
          <p:sp>
            <p:nvSpPr>
              <p:cNvPr id="60" name="TextBox 70"/>
              <p:cNvSpPr txBox="1">
                <a:spLocks noChangeArrowheads="1"/>
              </p:cNvSpPr>
              <p:nvPr/>
            </p:nvSpPr>
            <p:spPr bwMode="auto">
              <a:xfrm>
                <a:off x="7696687" y="5402495"/>
                <a:ext cx="1416429" cy="277609"/>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zh-CN" altLang="en-US" sz="1200" kern="0" dirty="0">
                    <a:solidFill>
                      <a:sysClr val="windowText" lastClr="000000"/>
                    </a:solidFill>
                    <a:latin typeface="微软雅黑" pitchFamily="34" charset="-122"/>
                    <a:ea typeface="微软雅黑" pitchFamily="34" charset="-122"/>
                  </a:rPr>
                  <a:t>使用弹性计算平台</a:t>
                </a:r>
                <a:endParaRPr lang="en-US" altLang="zh-CN" sz="1200" kern="0" dirty="0">
                  <a:solidFill>
                    <a:sysClr val="windowText" lastClr="000000"/>
                  </a:solidFill>
                  <a:latin typeface="微软雅黑" pitchFamily="34" charset="-122"/>
                  <a:ea typeface="微软雅黑" pitchFamily="34" charset="-122"/>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标题 1"/>
          <p:cNvSpPr txBox="1">
            <a:spLocks/>
          </p:cNvSpPr>
          <p:nvPr/>
        </p:nvSpPr>
        <p:spPr>
          <a:xfrm>
            <a:off x="892175" y="104775"/>
            <a:ext cx="5057775" cy="585788"/>
          </a:xfrm>
          <a:prstGeom prst="rect">
            <a:avLst/>
          </a:prstGeom>
        </p:spPr>
        <p:txBody>
          <a:bodyPr/>
          <a:lstStyle/>
          <a:p>
            <a:pPr>
              <a:defRPr/>
            </a:pPr>
            <a:r>
              <a:rPr lang="en-US" altLang="zh-CN" sz="2800" b="1" kern="0" dirty="0">
                <a:latin typeface="微软雅黑" pitchFamily="34" charset="-122"/>
                <a:ea typeface="微软雅黑" pitchFamily="34" charset="-122"/>
                <a:cs typeface="+mj-cs"/>
              </a:rPr>
              <a:t>CloudEx</a:t>
            </a:r>
            <a:r>
              <a:rPr lang="zh-CN" altLang="en-US" sz="2800" b="1" kern="0" dirty="0">
                <a:latin typeface="微软雅黑" pitchFamily="34" charset="-122"/>
                <a:ea typeface="微软雅黑" pitchFamily="34" charset="-122"/>
                <a:cs typeface="+mj-cs"/>
              </a:rPr>
              <a:t>的价值 </a:t>
            </a:r>
            <a:r>
              <a:rPr lang="en-US" altLang="zh-CN" sz="2000" b="1" kern="0" dirty="0">
                <a:latin typeface="微软雅黑" pitchFamily="34" charset="-122"/>
                <a:ea typeface="微软雅黑" pitchFamily="34" charset="-122"/>
                <a:cs typeface="+mj-cs"/>
              </a:rPr>
              <a:t>–</a:t>
            </a:r>
            <a:r>
              <a:rPr lang="zh-CN" altLang="en-US" sz="2000" b="1" kern="0" dirty="0">
                <a:latin typeface="微软雅黑" pitchFamily="34" charset="-122"/>
                <a:ea typeface="微软雅黑" pitchFamily="34" charset="-122"/>
                <a:cs typeface="+mj-cs"/>
              </a:rPr>
              <a:t> 成本与效率</a:t>
            </a:r>
            <a:endParaRPr lang="zh-CN" altLang="en-US" sz="2800" b="1" kern="0" dirty="0">
              <a:latin typeface="微软雅黑" pitchFamily="34" charset="-122"/>
              <a:ea typeface="微软雅黑" pitchFamily="34" charset="-122"/>
              <a:cs typeface="+mj-cs"/>
            </a:endParaRPr>
          </a:p>
        </p:txBody>
      </p:sp>
      <p:pic>
        <p:nvPicPr>
          <p:cNvPr id="16387" name="图片 75" descr="云计算.jpg"/>
          <p:cNvPicPr>
            <a:picLocks noChangeAspect="1"/>
          </p:cNvPicPr>
          <p:nvPr/>
        </p:nvPicPr>
        <p:blipFill>
          <a:blip r:embed="rId5"/>
          <a:srcRect/>
          <a:stretch>
            <a:fillRect/>
          </a:stretch>
        </p:blipFill>
        <p:spPr bwMode="auto">
          <a:xfrm>
            <a:off x="8559800" y="5997575"/>
            <a:ext cx="1190625" cy="422275"/>
          </a:xfrm>
          <a:prstGeom prst="rect">
            <a:avLst/>
          </a:prstGeom>
          <a:noFill/>
          <a:ln w="9525">
            <a:noFill/>
            <a:miter lim="800000"/>
            <a:headEnd/>
            <a:tailEnd/>
          </a:ln>
        </p:spPr>
      </p:pic>
      <p:grpSp>
        <p:nvGrpSpPr>
          <p:cNvPr id="16388" name="组合 6"/>
          <p:cNvGrpSpPr>
            <a:grpSpLocks/>
          </p:cNvGrpSpPr>
          <p:nvPr/>
        </p:nvGrpSpPr>
        <p:grpSpPr bwMode="auto">
          <a:xfrm>
            <a:off x="2130425" y="1374775"/>
            <a:ext cx="6121400" cy="4027488"/>
            <a:chOff x="1794988" y="1148249"/>
            <a:chExt cx="6956425" cy="4578360"/>
          </a:xfrm>
        </p:grpSpPr>
        <p:grpSp>
          <p:nvGrpSpPr>
            <p:cNvPr id="16389" name="Group 20"/>
            <p:cNvGrpSpPr>
              <a:grpSpLocks/>
            </p:cNvGrpSpPr>
            <p:nvPr/>
          </p:nvGrpSpPr>
          <p:grpSpPr bwMode="auto">
            <a:xfrm>
              <a:off x="1837850" y="1148249"/>
              <a:ext cx="3149600" cy="1058862"/>
              <a:chOff x="749" y="2611"/>
              <a:chExt cx="883" cy="436"/>
            </a:xfrm>
          </p:grpSpPr>
          <p:sp>
            <p:nvSpPr>
              <p:cNvPr id="41" name="AutoShape 13"/>
              <p:cNvSpPr>
                <a:spLocks noChangeArrowheads="1"/>
              </p:cNvSpPr>
              <p:nvPr/>
            </p:nvSpPr>
            <p:spPr bwMode="gray">
              <a:xfrm>
                <a:off x="766" y="2901"/>
                <a:ext cx="845" cy="146"/>
              </a:xfrm>
              <a:prstGeom prst="roundRect">
                <a:avLst>
                  <a:gd name="adj" fmla="val 50000"/>
                </a:avLst>
              </a:prstGeom>
              <a:gradFill rotWithShape="1">
                <a:gsLst>
                  <a:gs pos="0">
                    <a:srgbClr val="000000"/>
                  </a:gs>
                  <a:gs pos="100000">
                    <a:srgbClr val="000000">
                      <a:gamma/>
                      <a:shade val="0"/>
                      <a:invGamma/>
                      <a:alpha val="0"/>
                    </a:srgbClr>
                  </a:gs>
                </a:gsLst>
                <a:path path="shape">
                  <a:fillToRect l="50000" t="50000" r="50000" b="50000"/>
                </a:path>
              </a:gradFill>
              <a:ln w="9525">
                <a:noFill/>
                <a:round/>
                <a:headEnd/>
                <a:tailEnd/>
              </a:ln>
              <a:effectLst/>
            </p:spPr>
            <p:txBody>
              <a:bodyPr wrap="none" anchor="ctr"/>
              <a:lstStyle/>
              <a:p>
                <a:pPr algn="r" fontAlgn="auto">
                  <a:spcBef>
                    <a:spcPts val="0"/>
                  </a:spcBef>
                  <a:spcAft>
                    <a:spcPct val="10000"/>
                  </a:spcAft>
                  <a:defRPr/>
                </a:pPr>
                <a:endParaRPr lang="zh-CN" altLang="zh-CN" kern="0">
                  <a:solidFill>
                    <a:sysClr val="windowText" lastClr="000000"/>
                  </a:solidFill>
                  <a:latin typeface="微软雅黑" pitchFamily="34" charset="-122"/>
                  <a:ea typeface="微软雅黑" pitchFamily="34" charset="-122"/>
                  <a:cs typeface="Arial" pitchFamily="34" charset="0"/>
                </a:endParaRPr>
              </a:p>
            </p:txBody>
          </p:sp>
          <p:grpSp>
            <p:nvGrpSpPr>
              <p:cNvPr id="16420" name="Group 14"/>
              <p:cNvGrpSpPr>
                <a:grpSpLocks/>
              </p:cNvGrpSpPr>
              <p:nvPr/>
            </p:nvGrpSpPr>
            <p:grpSpPr bwMode="auto">
              <a:xfrm>
                <a:off x="749" y="2611"/>
                <a:ext cx="883" cy="389"/>
                <a:chOff x="246" y="1131"/>
                <a:chExt cx="920" cy="389"/>
              </a:xfrm>
            </p:grpSpPr>
            <p:sp>
              <p:nvSpPr>
                <p:cNvPr id="43" name="AutoShape 25"/>
                <p:cNvSpPr>
                  <a:spLocks noChangeArrowheads="1"/>
                </p:cNvSpPr>
                <p:nvPr/>
              </p:nvSpPr>
              <p:spPr bwMode="gray">
                <a:xfrm>
                  <a:off x="246" y="1131"/>
                  <a:ext cx="920" cy="389"/>
                </a:xfrm>
                <a:prstGeom prst="roundRect">
                  <a:avLst>
                    <a:gd name="adj" fmla="val 18611"/>
                  </a:avLst>
                </a:prstGeom>
                <a:solidFill>
                  <a:srgbClr val="00B0F0"/>
                </a:solidFill>
                <a:ln w="101600" algn="ctr">
                  <a:noFill/>
                  <a:round/>
                  <a:headEnd/>
                  <a:tailEnd/>
                </a:ln>
              </p:spPr>
              <p:txBody>
                <a:bodyPr wrap="none" anchor="ctr"/>
                <a:lstStyle/>
                <a:p>
                  <a:pPr fontAlgn="auto">
                    <a:spcBef>
                      <a:spcPts val="0"/>
                    </a:spcBef>
                    <a:spcAft>
                      <a:spcPts val="0"/>
                    </a:spcAft>
                    <a:defRPr/>
                  </a:pPr>
                  <a:endParaRPr lang="zh-CN" altLang="zh-CN" sz="1900" kern="0">
                    <a:solidFill>
                      <a:srgbClr val="000000"/>
                    </a:solidFill>
                    <a:latin typeface="微软雅黑" pitchFamily="34" charset="-122"/>
                    <a:ea typeface="微软雅黑" pitchFamily="34" charset="-122"/>
                    <a:cs typeface="Arial" pitchFamily="34" charset="0"/>
                  </a:endParaRPr>
                </a:p>
              </p:txBody>
            </p:sp>
            <p:sp>
              <p:nvSpPr>
                <p:cNvPr id="44" name="AutoShape 41"/>
                <p:cNvSpPr>
                  <a:spLocks noChangeArrowheads="1"/>
                </p:cNvSpPr>
                <p:nvPr/>
              </p:nvSpPr>
              <p:spPr bwMode="gray">
                <a:xfrm>
                  <a:off x="277" y="1162"/>
                  <a:ext cx="856" cy="95"/>
                </a:xfrm>
                <a:prstGeom prst="roundRect">
                  <a:avLst>
                    <a:gd name="adj" fmla="val 43157"/>
                  </a:avLst>
                </a:prstGeom>
                <a:gradFill rotWithShape="1">
                  <a:gsLst>
                    <a:gs pos="0">
                      <a:srgbClr val="FFFFFF">
                        <a:alpha val="29999"/>
                      </a:srgbClr>
                    </a:gs>
                    <a:gs pos="100000">
                      <a:srgbClr val="FFFFFF">
                        <a:alpha val="0"/>
                      </a:srgbClr>
                    </a:gs>
                  </a:gsLst>
                  <a:lin ang="5400000" scaled="1"/>
                </a:gradFill>
                <a:ln w="9525">
                  <a:noFill/>
                  <a:round/>
                  <a:headEnd/>
                  <a:tailEnd/>
                </a:ln>
              </p:spPr>
              <p:txBody>
                <a:bodyPr wrap="none" anchor="ctr"/>
                <a:lstStyle/>
                <a:p>
                  <a:pPr fontAlgn="auto">
                    <a:spcBef>
                      <a:spcPts val="0"/>
                    </a:spcBef>
                    <a:spcAft>
                      <a:spcPct val="10000"/>
                    </a:spcAft>
                    <a:defRPr/>
                  </a:pPr>
                  <a:endParaRPr lang="zh-CN" altLang="zh-CN" kern="0">
                    <a:solidFill>
                      <a:sysClr val="windowText" lastClr="000000"/>
                    </a:solidFill>
                    <a:latin typeface="微软雅黑" pitchFamily="34" charset="-122"/>
                    <a:ea typeface="微软雅黑" pitchFamily="34" charset="-122"/>
                    <a:cs typeface="Arial" pitchFamily="34" charset="0"/>
                  </a:endParaRPr>
                </a:p>
              </p:txBody>
            </p:sp>
          </p:grpSp>
        </p:grpSp>
        <p:grpSp>
          <p:nvGrpSpPr>
            <p:cNvPr id="16390" name="Group 50"/>
            <p:cNvGrpSpPr>
              <a:grpSpLocks/>
            </p:cNvGrpSpPr>
            <p:nvPr/>
          </p:nvGrpSpPr>
          <p:grpSpPr bwMode="auto">
            <a:xfrm>
              <a:off x="1794988" y="2229343"/>
              <a:ext cx="3260725" cy="3497266"/>
              <a:chOff x="753" y="1558"/>
              <a:chExt cx="2054" cy="2203"/>
            </a:xfrm>
          </p:grpSpPr>
          <p:sp>
            <p:nvSpPr>
              <p:cNvPr id="28" name="Rectangle 83"/>
              <p:cNvSpPr>
                <a:spLocks noChangeArrowheads="1"/>
              </p:cNvSpPr>
              <p:nvPr/>
            </p:nvSpPr>
            <p:spPr bwMode="auto">
              <a:xfrm>
                <a:off x="787" y="1558"/>
                <a:ext cx="1965" cy="1599"/>
              </a:xfrm>
              <a:prstGeom prst="rect">
                <a:avLst/>
              </a:prstGeom>
              <a:gradFill rotWithShape="1">
                <a:gsLst>
                  <a:gs pos="0">
                    <a:srgbClr val="CBD7E8"/>
                  </a:gs>
                  <a:gs pos="100000">
                    <a:srgbClr val="FFFFFF"/>
                  </a:gs>
                </a:gsLst>
                <a:lin ang="5400000" scaled="1"/>
              </a:gradFill>
              <a:ln w="9525" algn="ctr">
                <a:noFill/>
                <a:round/>
                <a:headEnd/>
                <a:tailEnd/>
              </a:ln>
            </p:spPr>
            <p:txBody>
              <a:bodyPr wrap="none"/>
              <a:lstStyle/>
              <a:p>
                <a:pPr fontAlgn="auto">
                  <a:spcBef>
                    <a:spcPts val="0"/>
                  </a:spcBef>
                  <a:spcAft>
                    <a:spcPts val="0"/>
                  </a:spcAft>
                  <a:defRPr/>
                </a:pPr>
                <a:endParaRPr lang="zh-CN" altLang="zh-CN" kern="0">
                  <a:solidFill>
                    <a:srgbClr val="000000"/>
                  </a:solidFill>
                  <a:latin typeface="微软雅黑" pitchFamily="34" charset="-122"/>
                  <a:ea typeface="微软雅黑" pitchFamily="34" charset="-122"/>
                  <a:cs typeface="Arial" pitchFamily="34" charset="0"/>
                </a:endParaRPr>
              </a:p>
            </p:txBody>
          </p:sp>
          <p:grpSp>
            <p:nvGrpSpPr>
              <p:cNvPr id="16410" name="Group 4"/>
              <p:cNvGrpSpPr>
                <a:grpSpLocks/>
              </p:cNvGrpSpPr>
              <p:nvPr/>
            </p:nvGrpSpPr>
            <p:grpSpPr bwMode="auto">
              <a:xfrm>
                <a:off x="753" y="3455"/>
                <a:ext cx="2054" cy="306"/>
                <a:chOff x="670" y="3455"/>
                <a:chExt cx="2054" cy="306"/>
              </a:xfrm>
            </p:grpSpPr>
            <p:sp>
              <p:nvSpPr>
                <p:cNvPr id="39" name="Rectangle 5"/>
                <p:cNvSpPr>
                  <a:spLocks noChangeArrowheads="1"/>
                </p:cNvSpPr>
                <p:nvPr/>
              </p:nvSpPr>
              <p:spPr bwMode="auto">
                <a:xfrm>
                  <a:off x="670" y="3455"/>
                  <a:ext cx="2050" cy="306"/>
                </a:xfrm>
                <a:prstGeom prst="rect">
                  <a:avLst/>
                </a:prstGeom>
                <a:solidFill>
                  <a:srgbClr val="B6C7E0"/>
                </a:solidFill>
                <a:ln w="9525" algn="ctr">
                  <a:noFill/>
                  <a:miter lim="800000"/>
                  <a:headEnd/>
                  <a:tailEnd/>
                </a:ln>
              </p:spPr>
              <p:txBody>
                <a:bodyPr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40" name="Text Box 76"/>
                <p:cNvSpPr txBox="1">
                  <a:spLocks noChangeArrowheads="1"/>
                </p:cNvSpPr>
                <p:nvPr/>
              </p:nvSpPr>
              <p:spPr bwMode="auto">
                <a:xfrm>
                  <a:off x="815" y="3479"/>
                  <a:ext cx="1821" cy="264"/>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kern="0" dirty="0">
                      <a:solidFill>
                        <a:srgbClr val="000000"/>
                      </a:solidFill>
                      <a:latin typeface="微软雅黑" pitchFamily="34" charset="-122"/>
                      <a:ea typeface="微软雅黑" pitchFamily="34" charset="-122"/>
                      <a:cs typeface="Arial" pitchFamily="34" charset="0"/>
                    </a:rPr>
                    <a:t>20</a:t>
                  </a:r>
                  <a:r>
                    <a:rPr lang="zh-CN" altLang="en-US" kern="0" dirty="0">
                      <a:solidFill>
                        <a:srgbClr val="000000"/>
                      </a:solidFill>
                      <a:latin typeface="微软雅黑" pitchFamily="34" charset="-122"/>
                      <a:ea typeface="微软雅黑" pitchFamily="34" charset="-122"/>
                      <a:cs typeface="Arial" pitchFamily="34" charset="0"/>
                    </a:rPr>
                    <a:t>台服务器的成本变化</a:t>
                  </a:r>
                  <a:endParaRPr lang="en-US" altLang="zh-CN" kern="0" dirty="0">
                    <a:solidFill>
                      <a:srgbClr val="000000"/>
                    </a:solidFill>
                    <a:latin typeface="微软雅黑" pitchFamily="34" charset="-122"/>
                    <a:ea typeface="微软雅黑" pitchFamily="34" charset="-122"/>
                    <a:cs typeface="Arial" pitchFamily="34" charset="0"/>
                  </a:endParaRPr>
                </a:p>
              </p:txBody>
            </p:sp>
          </p:grpSp>
          <p:sp>
            <p:nvSpPr>
              <p:cNvPr id="37" name="Rectangle 8"/>
              <p:cNvSpPr>
                <a:spLocks noChangeArrowheads="1"/>
              </p:cNvSpPr>
              <p:nvPr/>
            </p:nvSpPr>
            <p:spPr bwMode="gray">
              <a:xfrm>
                <a:off x="992" y="1757"/>
                <a:ext cx="464" cy="1406"/>
              </a:xfrm>
              <a:prstGeom prst="rect">
                <a:avLst/>
              </a:prstGeom>
              <a:gradFill rotWithShape="1">
                <a:gsLst>
                  <a:gs pos="0">
                    <a:srgbClr val="818181"/>
                  </a:gs>
                  <a:gs pos="50000">
                    <a:srgbClr val="DDDDDD"/>
                  </a:gs>
                  <a:gs pos="100000">
                    <a:srgbClr val="818181"/>
                  </a:gs>
                </a:gsLst>
                <a:lin ang="0" scaled="1"/>
              </a:gradFill>
              <a:ln w="9525" algn="ctr">
                <a:noFill/>
                <a:miter lim="800000"/>
                <a:headEnd/>
                <a:tailEnd/>
              </a:ln>
            </p:spPr>
            <p:txBody>
              <a:bodyPr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31" name="Rectangle 11"/>
              <p:cNvSpPr>
                <a:spLocks noChangeArrowheads="1"/>
              </p:cNvSpPr>
              <p:nvPr/>
            </p:nvSpPr>
            <p:spPr bwMode="gray">
              <a:xfrm>
                <a:off x="2085" y="2533"/>
                <a:ext cx="460" cy="630"/>
              </a:xfrm>
              <a:prstGeom prst="rect">
                <a:avLst/>
              </a:prstGeom>
              <a:gradFill rotWithShape="1">
                <a:gsLst>
                  <a:gs pos="0">
                    <a:srgbClr val="7D9BC6">
                      <a:gamma/>
                      <a:shade val="56078"/>
                      <a:invGamma/>
                    </a:srgbClr>
                  </a:gs>
                  <a:gs pos="50000">
                    <a:srgbClr val="7D9BC6"/>
                  </a:gs>
                  <a:gs pos="100000">
                    <a:srgbClr val="7D9BC6">
                      <a:gamma/>
                      <a:shade val="56078"/>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33" name="Text Box 13"/>
              <p:cNvSpPr txBox="1">
                <a:spLocks noChangeArrowheads="1"/>
              </p:cNvSpPr>
              <p:nvPr/>
            </p:nvSpPr>
            <p:spPr bwMode="auto">
              <a:xfrm>
                <a:off x="761" y="3188"/>
                <a:ext cx="793" cy="264"/>
              </a:xfrm>
              <a:prstGeom prst="rect">
                <a:avLst/>
              </a:prstGeom>
              <a:noFill/>
              <a:ln w="9525" algn="ctr">
                <a:noFill/>
                <a:miter lim="800000"/>
                <a:headEnd/>
                <a:tailEnd/>
              </a:ln>
              <a:effectLst>
                <a:prstShdw prst="shdw17" dist="17961" dir="2700000">
                  <a:srgbClr val="7D9BC6">
                    <a:gamma/>
                    <a:shade val="60000"/>
                    <a:invGamma/>
                    <a:alpha val="50000"/>
                  </a:srgbClr>
                </a:prstShdw>
              </a:effectLst>
            </p:spPr>
            <p:txBody>
              <a:bodyPr wrap="none">
                <a:spAutoFit/>
              </a:bodyPr>
              <a:lstStyle/>
              <a:p>
                <a:pPr fontAlgn="auto">
                  <a:spcBef>
                    <a:spcPts val="0"/>
                  </a:spcBef>
                  <a:spcAft>
                    <a:spcPts val="0"/>
                  </a:spcAft>
                  <a:defRPr/>
                </a:pPr>
                <a:r>
                  <a:rPr lang="zh-CN" altLang="en-US" kern="0" dirty="0">
                    <a:solidFill>
                      <a:srgbClr val="333333"/>
                    </a:solidFill>
                    <a:latin typeface="微软雅黑" pitchFamily="34" charset="-122"/>
                    <a:ea typeface="微软雅黑" pitchFamily="34" charset="-122"/>
                    <a:cs typeface="Arial Unicode MS" pitchFamily="34" charset="-128"/>
                  </a:rPr>
                  <a:t>云计算前</a:t>
                </a:r>
                <a:endParaRPr lang="en-US" kern="0" dirty="0">
                  <a:solidFill>
                    <a:srgbClr val="333333"/>
                  </a:solidFill>
                  <a:latin typeface="微软雅黑" pitchFamily="34" charset="-122"/>
                  <a:ea typeface="微软雅黑" pitchFamily="34" charset="-122"/>
                  <a:cs typeface="Arial Unicode MS" pitchFamily="34" charset="-128"/>
                </a:endParaRPr>
              </a:p>
            </p:txBody>
          </p:sp>
          <p:sp>
            <p:nvSpPr>
              <p:cNvPr id="34" name="Text Box 14"/>
              <p:cNvSpPr txBox="1">
                <a:spLocks noChangeArrowheads="1"/>
              </p:cNvSpPr>
              <p:nvPr/>
            </p:nvSpPr>
            <p:spPr bwMode="auto">
              <a:xfrm>
                <a:off x="1900" y="3188"/>
                <a:ext cx="793" cy="264"/>
              </a:xfrm>
              <a:prstGeom prst="rect">
                <a:avLst/>
              </a:prstGeom>
              <a:noFill/>
              <a:ln w="9525" algn="ctr">
                <a:noFill/>
                <a:miter lim="800000"/>
                <a:headEnd/>
                <a:tailEnd/>
              </a:ln>
              <a:effectLst>
                <a:prstShdw prst="shdw17" dist="17961" dir="2700000">
                  <a:srgbClr val="7D9BC6">
                    <a:gamma/>
                    <a:shade val="60000"/>
                    <a:invGamma/>
                    <a:alpha val="50000"/>
                  </a:srgbClr>
                </a:prstShdw>
              </a:effectLst>
            </p:spPr>
            <p:txBody>
              <a:bodyPr wrap="none">
                <a:spAutoFit/>
              </a:bodyPr>
              <a:lstStyle/>
              <a:p>
                <a:pPr fontAlgn="auto">
                  <a:spcBef>
                    <a:spcPts val="0"/>
                  </a:spcBef>
                  <a:spcAft>
                    <a:spcPts val="0"/>
                  </a:spcAft>
                  <a:defRPr/>
                </a:pPr>
                <a:r>
                  <a:rPr lang="zh-CN" altLang="en-US" kern="0" dirty="0">
                    <a:solidFill>
                      <a:srgbClr val="333333"/>
                    </a:solidFill>
                    <a:latin typeface="微软雅黑" pitchFamily="34" charset="-122"/>
                    <a:ea typeface="微软雅黑" pitchFamily="34" charset="-122"/>
                    <a:cs typeface="Arial Unicode MS" pitchFamily="34" charset="-128"/>
                  </a:rPr>
                  <a:t>云计算后</a:t>
                </a:r>
                <a:endParaRPr lang="en-US" kern="0" dirty="0">
                  <a:solidFill>
                    <a:srgbClr val="333333"/>
                  </a:solidFill>
                  <a:latin typeface="微软雅黑" pitchFamily="34" charset="-122"/>
                  <a:ea typeface="微软雅黑" pitchFamily="34" charset="-122"/>
                  <a:cs typeface="Arial Unicode MS" pitchFamily="34" charset="-128"/>
                </a:endParaRPr>
              </a:p>
            </p:txBody>
          </p:sp>
          <p:sp>
            <p:nvSpPr>
              <p:cNvPr id="35" name="Line 15"/>
              <p:cNvSpPr>
                <a:spLocks noChangeShapeType="1"/>
              </p:cNvSpPr>
              <p:nvPr/>
            </p:nvSpPr>
            <p:spPr bwMode="auto">
              <a:xfrm>
                <a:off x="778" y="3163"/>
                <a:ext cx="1983" cy="0"/>
              </a:xfrm>
              <a:prstGeom prst="line">
                <a:avLst/>
              </a:prstGeom>
              <a:noFill/>
              <a:ln w="28575">
                <a:solidFill>
                  <a:srgbClr val="FF9900"/>
                </a:solidFill>
                <a:round/>
                <a:headEnd/>
                <a:tailEnd/>
              </a:ln>
            </p:spPr>
            <p:txBody>
              <a:bodyPr/>
              <a:lstStyle/>
              <a:p>
                <a:pPr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36" name="AutoShape 79"/>
              <p:cNvSpPr>
                <a:spLocks noChangeArrowheads="1"/>
              </p:cNvSpPr>
              <p:nvPr/>
            </p:nvSpPr>
            <p:spPr bwMode="auto">
              <a:xfrm rot="2703171">
                <a:off x="1534" y="2037"/>
                <a:ext cx="605" cy="249"/>
              </a:xfrm>
              <a:prstGeom prst="rightArrow">
                <a:avLst>
                  <a:gd name="adj1" fmla="val 50000"/>
                  <a:gd name="adj2" fmla="val 60743"/>
                </a:avLst>
              </a:prstGeom>
              <a:solidFill>
                <a:srgbClr val="FF9900"/>
              </a:solidFill>
              <a:ln w="9525" algn="ctr">
                <a:noFill/>
                <a:miter lim="800000"/>
                <a:headEnd/>
                <a:tailEnd/>
              </a:ln>
            </p:spPr>
            <p:txBody>
              <a:bodyPr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grpSp>
        <p:sp>
          <p:nvSpPr>
            <p:cNvPr id="16391" name="Text Box 80"/>
            <p:cNvSpPr txBox="1">
              <a:spLocks noChangeArrowheads="1"/>
            </p:cNvSpPr>
            <p:nvPr/>
          </p:nvSpPr>
          <p:spPr bwMode="auto">
            <a:xfrm>
              <a:off x="1968025" y="1287955"/>
              <a:ext cx="2886075" cy="402273"/>
            </a:xfrm>
            <a:prstGeom prst="rect">
              <a:avLst/>
            </a:prstGeom>
            <a:noFill/>
            <a:ln w="9525" algn="ctr">
              <a:noFill/>
              <a:miter lim="800000"/>
              <a:headEnd/>
              <a:tailEnd/>
            </a:ln>
          </p:spPr>
          <p:txBody>
            <a:bodyPr>
              <a:spAutoFit/>
            </a:bodyPr>
            <a:lstStyle/>
            <a:p>
              <a:pPr algn="ctr">
                <a:lnSpc>
                  <a:spcPct val="85000"/>
                </a:lnSpc>
              </a:pPr>
              <a:r>
                <a:rPr lang="zh-CN" altLang="en-US" sz="2000">
                  <a:latin typeface="微软雅黑" pitchFamily="34" charset="-122"/>
                  <a:ea typeface="微软雅黑" pitchFamily="34" charset="-122"/>
                  <a:cs typeface="Arial" pitchFamily="34" charset="0"/>
                </a:rPr>
                <a:t>总体</a:t>
              </a:r>
              <a:r>
                <a:rPr lang="en-US" altLang="zh-CN" sz="2000">
                  <a:latin typeface="微软雅黑" pitchFamily="34" charset="-122"/>
                  <a:ea typeface="微软雅黑" pitchFamily="34" charset="-122"/>
                  <a:cs typeface="Arial" pitchFamily="34" charset="0"/>
                </a:rPr>
                <a:t>60% </a:t>
              </a:r>
              <a:r>
                <a:rPr lang="zh-CN" altLang="en-US" sz="2000">
                  <a:latin typeface="微软雅黑" pitchFamily="34" charset="-122"/>
                  <a:ea typeface="微软雅黑" pitchFamily="34" charset="-122"/>
                  <a:cs typeface="Arial" pitchFamily="34" charset="0"/>
                </a:rPr>
                <a:t>成本降低</a:t>
              </a:r>
              <a:endParaRPr lang="en-US" altLang="zh-CN" sz="2000">
                <a:latin typeface="微软雅黑" pitchFamily="34" charset="-122"/>
                <a:ea typeface="微软雅黑" pitchFamily="34" charset="-122"/>
                <a:cs typeface="Arial" pitchFamily="34" charset="0"/>
              </a:endParaRPr>
            </a:p>
          </p:txBody>
        </p:sp>
        <p:grpSp>
          <p:nvGrpSpPr>
            <p:cNvPr id="16392" name="Group 29"/>
            <p:cNvGrpSpPr>
              <a:grpSpLocks/>
            </p:cNvGrpSpPr>
            <p:nvPr/>
          </p:nvGrpSpPr>
          <p:grpSpPr bwMode="auto">
            <a:xfrm>
              <a:off x="5551013" y="1148249"/>
              <a:ext cx="3200400" cy="1058862"/>
              <a:chOff x="749" y="2611"/>
              <a:chExt cx="883" cy="436"/>
            </a:xfrm>
          </p:grpSpPr>
          <p:sp>
            <p:nvSpPr>
              <p:cNvPr id="24" name="AutoShape 13"/>
              <p:cNvSpPr>
                <a:spLocks noChangeArrowheads="1"/>
              </p:cNvSpPr>
              <p:nvPr/>
            </p:nvSpPr>
            <p:spPr bwMode="gray">
              <a:xfrm>
                <a:off x="766" y="2901"/>
                <a:ext cx="845" cy="146"/>
              </a:xfrm>
              <a:prstGeom prst="roundRect">
                <a:avLst>
                  <a:gd name="adj" fmla="val 50000"/>
                </a:avLst>
              </a:prstGeom>
              <a:gradFill rotWithShape="1">
                <a:gsLst>
                  <a:gs pos="0">
                    <a:srgbClr val="000000"/>
                  </a:gs>
                  <a:gs pos="100000">
                    <a:srgbClr val="000000">
                      <a:gamma/>
                      <a:shade val="0"/>
                      <a:invGamma/>
                      <a:alpha val="0"/>
                    </a:srgbClr>
                  </a:gs>
                </a:gsLst>
                <a:path path="shape">
                  <a:fillToRect l="50000" t="50000" r="50000" b="50000"/>
                </a:path>
              </a:gradFill>
              <a:ln w="9525">
                <a:noFill/>
                <a:round/>
                <a:headEnd/>
                <a:tailEnd/>
              </a:ln>
              <a:effectLst/>
            </p:spPr>
            <p:txBody>
              <a:bodyPr wrap="none" anchor="ctr"/>
              <a:lstStyle/>
              <a:p>
                <a:pPr algn="r" fontAlgn="auto">
                  <a:spcBef>
                    <a:spcPts val="0"/>
                  </a:spcBef>
                  <a:spcAft>
                    <a:spcPct val="10000"/>
                  </a:spcAft>
                  <a:defRPr/>
                </a:pPr>
                <a:endParaRPr lang="zh-CN" altLang="zh-CN" kern="0">
                  <a:solidFill>
                    <a:sysClr val="windowText" lastClr="000000"/>
                  </a:solidFill>
                  <a:latin typeface="微软雅黑" pitchFamily="34" charset="-122"/>
                  <a:ea typeface="微软雅黑" pitchFamily="34" charset="-122"/>
                  <a:cs typeface="Arial" pitchFamily="34" charset="0"/>
                </a:endParaRPr>
              </a:p>
            </p:txBody>
          </p:sp>
          <p:grpSp>
            <p:nvGrpSpPr>
              <p:cNvPr id="16406" name="Group 14"/>
              <p:cNvGrpSpPr>
                <a:grpSpLocks/>
              </p:cNvGrpSpPr>
              <p:nvPr/>
            </p:nvGrpSpPr>
            <p:grpSpPr bwMode="auto">
              <a:xfrm>
                <a:off x="749" y="2611"/>
                <a:ext cx="883" cy="389"/>
                <a:chOff x="246" y="1131"/>
                <a:chExt cx="920" cy="389"/>
              </a:xfrm>
            </p:grpSpPr>
            <p:sp>
              <p:nvSpPr>
                <p:cNvPr id="26" name="AutoShape 25"/>
                <p:cNvSpPr>
                  <a:spLocks noChangeArrowheads="1"/>
                </p:cNvSpPr>
                <p:nvPr/>
              </p:nvSpPr>
              <p:spPr bwMode="gray">
                <a:xfrm>
                  <a:off x="246" y="1131"/>
                  <a:ext cx="920" cy="389"/>
                </a:xfrm>
                <a:prstGeom prst="roundRect">
                  <a:avLst>
                    <a:gd name="adj" fmla="val 18611"/>
                  </a:avLst>
                </a:prstGeom>
                <a:solidFill>
                  <a:srgbClr val="00B0F0"/>
                </a:solidFill>
                <a:ln w="101600" algn="ctr">
                  <a:noFill/>
                  <a:round/>
                  <a:headEnd/>
                  <a:tailEnd/>
                </a:ln>
              </p:spPr>
              <p:txBody>
                <a:bodyPr wrap="none" anchor="ctr"/>
                <a:lstStyle/>
                <a:p>
                  <a:pPr fontAlgn="auto">
                    <a:spcBef>
                      <a:spcPts val="0"/>
                    </a:spcBef>
                    <a:spcAft>
                      <a:spcPts val="0"/>
                    </a:spcAft>
                    <a:defRPr/>
                  </a:pPr>
                  <a:endParaRPr lang="zh-CN" altLang="zh-CN" sz="1900" kern="0">
                    <a:solidFill>
                      <a:srgbClr val="000000"/>
                    </a:solidFill>
                    <a:latin typeface="微软雅黑" pitchFamily="34" charset="-122"/>
                    <a:ea typeface="微软雅黑" pitchFamily="34" charset="-122"/>
                    <a:cs typeface="Arial" pitchFamily="34" charset="0"/>
                  </a:endParaRPr>
                </a:p>
              </p:txBody>
            </p:sp>
            <p:sp>
              <p:nvSpPr>
                <p:cNvPr id="27" name="AutoShape 41"/>
                <p:cNvSpPr>
                  <a:spLocks noChangeArrowheads="1"/>
                </p:cNvSpPr>
                <p:nvPr/>
              </p:nvSpPr>
              <p:spPr bwMode="gray">
                <a:xfrm>
                  <a:off x="277" y="1162"/>
                  <a:ext cx="856" cy="95"/>
                </a:xfrm>
                <a:prstGeom prst="roundRect">
                  <a:avLst>
                    <a:gd name="adj" fmla="val 43157"/>
                  </a:avLst>
                </a:prstGeom>
                <a:gradFill rotWithShape="1">
                  <a:gsLst>
                    <a:gs pos="0">
                      <a:srgbClr val="FFFFFF">
                        <a:alpha val="29999"/>
                      </a:srgbClr>
                    </a:gs>
                    <a:gs pos="100000">
                      <a:srgbClr val="FFFFFF">
                        <a:alpha val="0"/>
                      </a:srgbClr>
                    </a:gs>
                  </a:gsLst>
                  <a:lin ang="5400000" scaled="1"/>
                </a:gradFill>
                <a:ln w="9525">
                  <a:noFill/>
                  <a:round/>
                  <a:headEnd/>
                  <a:tailEnd/>
                </a:ln>
              </p:spPr>
              <p:txBody>
                <a:bodyPr wrap="none" anchor="ctr"/>
                <a:lstStyle/>
                <a:p>
                  <a:pPr fontAlgn="auto">
                    <a:spcBef>
                      <a:spcPts val="0"/>
                    </a:spcBef>
                    <a:spcAft>
                      <a:spcPct val="10000"/>
                    </a:spcAft>
                    <a:defRPr/>
                  </a:pPr>
                  <a:endParaRPr lang="zh-CN" altLang="zh-CN" kern="0">
                    <a:solidFill>
                      <a:sysClr val="windowText" lastClr="000000"/>
                    </a:solidFill>
                    <a:latin typeface="微软雅黑" pitchFamily="34" charset="-122"/>
                    <a:ea typeface="微软雅黑" pitchFamily="34" charset="-122"/>
                    <a:cs typeface="Arial" pitchFamily="34" charset="0"/>
                  </a:endParaRPr>
                </a:p>
              </p:txBody>
            </p:sp>
          </p:grpSp>
        </p:grpSp>
        <p:sp>
          <p:nvSpPr>
            <p:cNvPr id="16393" name="Text Box 80"/>
            <p:cNvSpPr txBox="1">
              <a:spLocks noChangeArrowheads="1"/>
            </p:cNvSpPr>
            <p:nvPr/>
          </p:nvSpPr>
          <p:spPr bwMode="auto">
            <a:xfrm>
              <a:off x="5689125" y="1287955"/>
              <a:ext cx="3062288" cy="406265"/>
            </a:xfrm>
            <a:prstGeom prst="rect">
              <a:avLst/>
            </a:prstGeom>
            <a:noFill/>
            <a:ln w="9525" algn="ctr">
              <a:noFill/>
              <a:miter lim="800000"/>
              <a:headEnd/>
              <a:tailEnd/>
            </a:ln>
          </p:spPr>
          <p:txBody>
            <a:bodyPr>
              <a:spAutoFit/>
            </a:bodyPr>
            <a:lstStyle/>
            <a:p>
              <a:pPr algn="ctr">
                <a:lnSpc>
                  <a:spcPct val="85000"/>
                </a:lnSpc>
              </a:pPr>
              <a:r>
                <a:rPr lang="en-US" altLang="zh-CN" sz="2000">
                  <a:latin typeface="微软雅黑" pitchFamily="34" charset="-122"/>
                  <a:ea typeface="微软雅黑" pitchFamily="34" charset="-122"/>
                  <a:cs typeface="Arial" pitchFamily="34" charset="0"/>
                </a:rPr>
                <a:t>2–3</a:t>
              </a:r>
              <a:r>
                <a:rPr lang="zh-CN" altLang="en-US" sz="2000">
                  <a:latin typeface="微软雅黑" pitchFamily="34" charset="-122"/>
                  <a:ea typeface="微软雅黑" pitchFamily="34" charset="-122"/>
                  <a:cs typeface="Arial" pitchFamily="34" charset="0"/>
                </a:rPr>
                <a:t>倍管理效率提高</a:t>
              </a:r>
              <a:endParaRPr lang="en-US" altLang="zh-CN" sz="2000">
                <a:latin typeface="微软雅黑" pitchFamily="34" charset="-122"/>
                <a:ea typeface="微软雅黑" pitchFamily="34" charset="-122"/>
                <a:cs typeface="Arial" pitchFamily="34" charset="0"/>
              </a:endParaRPr>
            </a:p>
          </p:txBody>
        </p:sp>
        <p:grpSp>
          <p:nvGrpSpPr>
            <p:cNvPr id="16394" name="Group 51"/>
            <p:cNvGrpSpPr>
              <a:grpSpLocks/>
            </p:cNvGrpSpPr>
            <p:nvPr/>
          </p:nvGrpSpPr>
          <p:grpSpPr bwMode="auto">
            <a:xfrm>
              <a:off x="5484340" y="2229343"/>
              <a:ext cx="3260725" cy="3497266"/>
              <a:chOff x="3077" y="1558"/>
              <a:chExt cx="2054" cy="2203"/>
            </a:xfrm>
          </p:grpSpPr>
          <p:sp>
            <p:nvSpPr>
              <p:cNvPr id="14" name="Rectangle 83"/>
              <p:cNvSpPr>
                <a:spLocks noChangeArrowheads="1"/>
              </p:cNvSpPr>
              <p:nvPr/>
            </p:nvSpPr>
            <p:spPr bwMode="auto">
              <a:xfrm>
                <a:off x="3120" y="1558"/>
                <a:ext cx="1965" cy="1599"/>
              </a:xfrm>
              <a:prstGeom prst="rect">
                <a:avLst/>
              </a:prstGeom>
              <a:gradFill rotWithShape="1">
                <a:gsLst>
                  <a:gs pos="0">
                    <a:srgbClr val="CBD7E8"/>
                  </a:gs>
                  <a:gs pos="100000">
                    <a:srgbClr val="FFFFFF"/>
                  </a:gs>
                </a:gsLst>
                <a:lin ang="5400000" scaled="1"/>
              </a:gradFill>
              <a:ln w="9525" algn="ctr">
                <a:noFill/>
                <a:round/>
                <a:headEnd/>
                <a:tailEnd/>
              </a:ln>
            </p:spPr>
            <p:txBody>
              <a:bodyPr wrap="none"/>
              <a:lstStyle/>
              <a:p>
                <a:pPr fontAlgn="auto">
                  <a:spcBef>
                    <a:spcPts val="0"/>
                  </a:spcBef>
                  <a:spcAft>
                    <a:spcPts val="0"/>
                  </a:spcAft>
                  <a:defRPr/>
                </a:pPr>
                <a:endParaRPr lang="zh-CN" altLang="zh-CN" kern="0">
                  <a:solidFill>
                    <a:srgbClr val="000000"/>
                  </a:solidFill>
                  <a:latin typeface="微软雅黑" pitchFamily="34" charset="-122"/>
                  <a:ea typeface="微软雅黑" pitchFamily="34" charset="-122"/>
                  <a:cs typeface="Arial" pitchFamily="34" charset="0"/>
                </a:endParaRPr>
              </a:p>
            </p:txBody>
          </p:sp>
          <p:grpSp>
            <p:nvGrpSpPr>
              <p:cNvPr id="16396" name="Group 17"/>
              <p:cNvGrpSpPr>
                <a:grpSpLocks/>
              </p:cNvGrpSpPr>
              <p:nvPr/>
            </p:nvGrpSpPr>
            <p:grpSpPr bwMode="auto">
              <a:xfrm>
                <a:off x="3077" y="3455"/>
                <a:ext cx="2054" cy="306"/>
                <a:chOff x="661" y="3455"/>
                <a:chExt cx="2054" cy="306"/>
              </a:xfrm>
            </p:grpSpPr>
            <p:sp>
              <p:nvSpPr>
                <p:cNvPr id="22" name="Rectangle 18"/>
                <p:cNvSpPr>
                  <a:spLocks noChangeArrowheads="1"/>
                </p:cNvSpPr>
                <p:nvPr/>
              </p:nvSpPr>
              <p:spPr bwMode="auto">
                <a:xfrm>
                  <a:off x="661" y="3455"/>
                  <a:ext cx="2050" cy="306"/>
                </a:xfrm>
                <a:prstGeom prst="rect">
                  <a:avLst/>
                </a:prstGeom>
                <a:solidFill>
                  <a:srgbClr val="B6C7E0"/>
                </a:solidFill>
                <a:ln w="9525" algn="ctr">
                  <a:noFill/>
                  <a:miter lim="800000"/>
                  <a:headEnd/>
                  <a:tailEnd/>
                </a:ln>
              </p:spPr>
              <p:txBody>
                <a:bodyPr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23" name="Text Box 76"/>
                <p:cNvSpPr txBox="1">
                  <a:spLocks noChangeArrowheads="1"/>
                </p:cNvSpPr>
                <p:nvPr/>
              </p:nvSpPr>
              <p:spPr bwMode="auto">
                <a:xfrm>
                  <a:off x="1079" y="3479"/>
                  <a:ext cx="1289" cy="264"/>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zh-CN" altLang="en-US" kern="0" dirty="0">
                      <a:solidFill>
                        <a:srgbClr val="000000"/>
                      </a:solidFill>
                      <a:latin typeface="微软雅黑" pitchFamily="34" charset="-122"/>
                      <a:ea typeface="微软雅黑" pitchFamily="34" charset="-122"/>
                      <a:cs typeface="Arial" pitchFamily="34" charset="0"/>
                    </a:rPr>
                    <a:t>管理效率的变化</a:t>
                  </a:r>
                  <a:endParaRPr lang="en-US" altLang="zh-CN" kern="0" dirty="0">
                    <a:solidFill>
                      <a:srgbClr val="000000"/>
                    </a:solidFill>
                    <a:latin typeface="微软雅黑" pitchFamily="34" charset="-122"/>
                    <a:ea typeface="微软雅黑" pitchFamily="34" charset="-122"/>
                    <a:cs typeface="Arial" pitchFamily="34" charset="0"/>
                  </a:endParaRPr>
                </a:p>
              </p:txBody>
            </p:sp>
          </p:grpSp>
          <p:sp>
            <p:nvSpPr>
              <p:cNvPr id="16" name="Rectangle 37"/>
              <p:cNvSpPr>
                <a:spLocks noChangeArrowheads="1"/>
              </p:cNvSpPr>
              <p:nvPr/>
            </p:nvSpPr>
            <p:spPr bwMode="gray">
              <a:xfrm>
                <a:off x="4418" y="1802"/>
                <a:ext cx="459" cy="1361"/>
              </a:xfrm>
              <a:prstGeom prst="rect">
                <a:avLst/>
              </a:prstGeom>
              <a:gradFill rotWithShape="1">
                <a:gsLst>
                  <a:gs pos="0">
                    <a:srgbClr val="7D9BC6">
                      <a:gamma/>
                      <a:shade val="56078"/>
                      <a:invGamma/>
                    </a:srgbClr>
                  </a:gs>
                  <a:gs pos="50000">
                    <a:srgbClr val="7D9BC6"/>
                  </a:gs>
                  <a:gs pos="100000">
                    <a:srgbClr val="7D9BC6">
                      <a:gamma/>
                      <a:shade val="56078"/>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17" name="Text Box 38"/>
              <p:cNvSpPr txBox="1">
                <a:spLocks noChangeArrowheads="1"/>
              </p:cNvSpPr>
              <p:nvPr/>
            </p:nvSpPr>
            <p:spPr bwMode="auto">
              <a:xfrm>
                <a:off x="3094" y="3188"/>
                <a:ext cx="793" cy="264"/>
              </a:xfrm>
              <a:prstGeom prst="rect">
                <a:avLst/>
              </a:prstGeom>
              <a:noFill/>
              <a:ln w="9525" algn="ctr">
                <a:noFill/>
                <a:miter lim="800000"/>
                <a:headEnd/>
                <a:tailEnd/>
              </a:ln>
              <a:effectLst>
                <a:prstShdw prst="shdw17" dist="17961" dir="2700000">
                  <a:srgbClr val="7D9BC6">
                    <a:gamma/>
                    <a:shade val="60000"/>
                    <a:invGamma/>
                    <a:alpha val="50000"/>
                  </a:srgbClr>
                </a:prstShdw>
              </a:effectLst>
            </p:spPr>
            <p:txBody>
              <a:bodyPr wrap="none">
                <a:spAutoFit/>
              </a:bodyPr>
              <a:lstStyle/>
              <a:p>
                <a:pPr fontAlgn="auto">
                  <a:spcBef>
                    <a:spcPts val="0"/>
                  </a:spcBef>
                  <a:spcAft>
                    <a:spcPts val="0"/>
                  </a:spcAft>
                  <a:defRPr/>
                </a:pPr>
                <a:r>
                  <a:rPr lang="zh-CN" altLang="en-US" kern="0" dirty="0">
                    <a:solidFill>
                      <a:srgbClr val="333333"/>
                    </a:solidFill>
                    <a:latin typeface="微软雅黑" pitchFamily="34" charset="-122"/>
                    <a:ea typeface="微软雅黑" pitchFamily="34" charset="-122"/>
                    <a:cs typeface="Arial Unicode MS" pitchFamily="34" charset="-128"/>
                  </a:rPr>
                  <a:t>云计算前</a:t>
                </a:r>
                <a:endParaRPr lang="en-US" kern="0" dirty="0">
                  <a:solidFill>
                    <a:srgbClr val="333333"/>
                  </a:solidFill>
                  <a:latin typeface="微软雅黑" pitchFamily="34" charset="-122"/>
                  <a:ea typeface="微软雅黑" pitchFamily="34" charset="-122"/>
                  <a:cs typeface="Arial Unicode MS" pitchFamily="34" charset="-128"/>
                </a:endParaRPr>
              </a:p>
            </p:txBody>
          </p:sp>
          <p:sp>
            <p:nvSpPr>
              <p:cNvPr id="18" name="Text Box 39"/>
              <p:cNvSpPr txBox="1">
                <a:spLocks noChangeArrowheads="1"/>
              </p:cNvSpPr>
              <p:nvPr/>
            </p:nvSpPr>
            <p:spPr bwMode="auto">
              <a:xfrm>
                <a:off x="4233" y="3188"/>
                <a:ext cx="793" cy="264"/>
              </a:xfrm>
              <a:prstGeom prst="rect">
                <a:avLst/>
              </a:prstGeom>
              <a:noFill/>
              <a:ln w="9525" algn="ctr">
                <a:noFill/>
                <a:miter lim="800000"/>
                <a:headEnd/>
                <a:tailEnd/>
              </a:ln>
              <a:effectLst>
                <a:prstShdw prst="shdw17" dist="17961" dir="2700000">
                  <a:srgbClr val="7D9BC6">
                    <a:gamma/>
                    <a:shade val="60000"/>
                    <a:invGamma/>
                    <a:alpha val="50000"/>
                  </a:srgbClr>
                </a:prstShdw>
              </a:effectLst>
            </p:spPr>
            <p:txBody>
              <a:bodyPr wrap="none">
                <a:spAutoFit/>
              </a:bodyPr>
              <a:lstStyle/>
              <a:p>
                <a:pPr fontAlgn="auto">
                  <a:spcBef>
                    <a:spcPts val="0"/>
                  </a:spcBef>
                  <a:spcAft>
                    <a:spcPts val="0"/>
                  </a:spcAft>
                  <a:defRPr/>
                </a:pPr>
                <a:r>
                  <a:rPr lang="zh-CN" altLang="en-US" kern="0" dirty="0">
                    <a:solidFill>
                      <a:srgbClr val="333333"/>
                    </a:solidFill>
                    <a:latin typeface="微软雅黑" pitchFamily="34" charset="-122"/>
                    <a:ea typeface="微软雅黑" pitchFamily="34" charset="-122"/>
                    <a:cs typeface="Arial Unicode MS" pitchFamily="34" charset="-128"/>
                  </a:rPr>
                  <a:t>云计算后</a:t>
                </a:r>
                <a:endParaRPr lang="en-US" kern="0" dirty="0">
                  <a:solidFill>
                    <a:srgbClr val="333333"/>
                  </a:solidFill>
                  <a:latin typeface="微软雅黑" pitchFamily="34" charset="-122"/>
                  <a:ea typeface="微软雅黑" pitchFamily="34" charset="-122"/>
                  <a:cs typeface="Arial Unicode MS" pitchFamily="34" charset="-128"/>
                </a:endParaRPr>
              </a:p>
            </p:txBody>
          </p:sp>
          <p:sp>
            <p:nvSpPr>
              <p:cNvPr id="19" name="Line 40"/>
              <p:cNvSpPr>
                <a:spLocks noChangeShapeType="1"/>
              </p:cNvSpPr>
              <p:nvPr/>
            </p:nvSpPr>
            <p:spPr bwMode="auto">
              <a:xfrm>
                <a:off x="3111" y="3163"/>
                <a:ext cx="1982" cy="0"/>
              </a:xfrm>
              <a:prstGeom prst="line">
                <a:avLst/>
              </a:prstGeom>
              <a:noFill/>
              <a:ln w="28575">
                <a:solidFill>
                  <a:srgbClr val="FF9900"/>
                </a:solidFill>
                <a:round/>
                <a:headEnd/>
                <a:tailEnd/>
              </a:ln>
            </p:spPr>
            <p:txBody>
              <a:bodyPr/>
              <a:lstStyle/>
              <a:p>
                <a:pPr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20" name="AutoShape 79"/>
              <p:cNvSpPr>
                <a:spLocks noChangeArrowheads="1"/>
              </p:cNvSpPr>
              <p:nvPr/>
            </p:nvSpPr>
            <p:spPr bwMode="auto">
              <a:xfrm rot="-2799558">
                <a:off x="3726" y="2103"/>
                <a:ext cx="605" cy="249"/>
              </a:xfrm>
              <a:prstGeom prst="rightArrow">
                <a:avLst>
                  <a:gd name="adj1" fmla="val 50000"/>
                  <a:gd name="adj2" fmla="val 60743"/>
                </a:avLst>
              </a:prstGeom>
              <a:solidFill>
                <a:srgbClr val="FF9900"/>
              </a:solidFill>
              <a:ln w="9525" algn="ctr">
                <a:noFill/>
                <a:miter lim="800000"/>
                <a:headEnd/>
                <a:tailEnd/>
              </a:ln>
            </p:spPr>
            <p:txBody>
              <a:bodyPr rot="10800000"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sp>
            <p:nvSpPr>
              <p:cNvPr id="21" name="Rectangle 35"/>
              <p:cNvSpPr>
                <a:spLocks noChangeArrowheads="1"/>
              </p:cNvSpPr>
              <p:nvPr/>
            </p:nvSpPr>
            <p:spPr bwMode="gray">
              <a:xfrm>
                <a:off x="3325" y="2765"/>
                <a:ext cx="464" cy="398"/>
              </a:xfrm>
              <a:prstGeom prst="rect">
                <a:avLst/>
              </a:prstGeom>
              <a:gradFill rotWithShape="1">
                <a:gsLst>
                  <a:gs pos="0">
                    <a:srgbClr val="818181"/>
                  </a:gs>
                  <a:gs pos="50000">
                    <a:srgbClr val="DDDDDD"/>
                  </a:gs>
                  <a:gs pos="100000">
                    <a:srgbClr val="818181"/>
                  </a:gs>
                </a:gsLst>
                <a:lin ang="0" scaled="1"/>
              </a:gradFill>
              <a:ln w="9525" algn="ctr">
                <a:noFill/>
                <a:miter lim="800000"/>
                <a:headEnd/>
                <a:tailEnd/>
              </a:ln>
            </p:spPr>
            <p:txBody>
              <a:bodyPr wrap="none" anchor="ctr"/>
              <a:lstStyle/>
              <a:p>
                <a:pPr fontAlgn="auto">
                  <a:spcBef>
                    <a:spcPts val="0"/>
                  </a:spcBef>
                  <a:spcAft>
                    <a:spcPts val="0"/>
                  </a:spcAft>
                  <a:defRPr/>
                </a:pPr>
                <a:endParaRPr lang="zh-CN" altLang="zh-CN" kern="0">
                  <a:solidFill>
                    <a:sysClr val="windowText" lastClr="000000"/>
                  </a:solidFill>
                  <a:latin typeface="微软雅黑" pitchFamily="34" charset="-122"/>
                  <a:ea typeface="微软雅黑" pitchFamily="34" charset="-122"/>
                </a:endParaRPr>
              </a:p>
            </p:txBody>
          </p:sp>
        </p:grpSp>
      </p:grpSp>
    </p:spTree>
    <p:custDataLst>
      <p:tags r:id="rId1"/>
    </p:custData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 name="标题 1"/>
          <p:cNvSpPr txBox="1">
            <a:spLocks/>
          </p:cNvSpPr>
          <p:nvPr/>
        </p:nvSpPr>
        <p:spPr>
          <a:xfrm>
            <a:off x="779463" y="69850"/>
            <a:ext cx="5681662" cy="585788"/>
          </a:xfrm>
          <a:prstGeom prst="rect">
            <a:avLst/>
          </a:prstGeom>
        </p:spPr>
        <p:txBody>
          <a:bodyPr/>
          <a:lstStyle/>
          <a:p>
            <a:pPr>
              <a:defRPr/>
            </a:pPr>
            <a:r>
              <a:rPr lang="en-US" altLang="zh-CN" sz="2800" b="1" kern="0" dirty="0">
                <a:latin typeface="微软雅黑" pitchFamily="34" charset="-122"/>
                <a:ea typeface="微软雅黑" pitchFamily="34" charset="-122"/>
                <a:cs typeface="+mj-cs"/>
              </a:rPr>
              <a:t>CloudEx</a:t>
            </a:r>
            <a:r>
              <a:rPr lang="zh-CN" altLang="en-US" sz="2800" b="1" kern="0" dirty="0">
                <a:latin typeface="微软雅黑" pitchFamily="34" charset="-122"/>
                <a:ea typeface="微软雅黑" pitchFamily="34" charset="-122"/>
                <a:cs typeface="+mj-cs"/>
              </a:rPr>
              <a:t>的价值 </a:t>
            </a:r>
            <a:r>
              <a:rPr lang="en-US" altLang="zh-CN" sz="2000" b="1" kern="0" dirty="0">
                <a:latin typeface="微软雅黑" pitchFamily="34" charset="-122"/>
                <a:ea typeface="微软雅黑" pitchFamily="34" charset="-122"/>
                <a:cs typeface="+mj-cs"/>
              </a:rPr>
              <a:t>–</a:t>
            </a:r>
            <a:r>
              <a:rPr lang="zh-CN" altLang="en-US" sz="2000" b="1" kern="0" dirty="0">
                <a:latin typeface="微软雅黑" pitchFamily="34" charset="-122"/>
                <a:ea typeface="微软雅黑" pitchFamily="34" charset="-122"/>
                <a:cs typeface="+mj-cs"/>
              </a:rPr>
              <a:t> 提高机柜空间的利用率</a:t>
            </a:r>
            <a:endParaRPr lang="zh-CN" altLang="en-US" sz="2800" b="1" kern="0" dirty="0">
              <a:latin typeface="微软雅黑" pitchFamily="34" charset="-122"/>
              <a:ea typeface="微软雅黑" pitchFamily="34" charset="-122"/>
              <a:cs typeface="+mj-cs"/>
            </a:endParaRPr>
          </a:p>
        </p:txBody>
      </p:sp>
      <p:pic>
        <p:nvPicPr>
          <p:cNvPr id="17411" name="图片 75" descr="云计算.jpg"/>
          <p:cNvPicPr>
            <a:picLocks noChangeAspect="1"/>
          </p:cNvPicPr>
          <p:nvPr/>
        </p:nvPicPr>
        <p:blipFill>
          <a:blip r:embed="rId5"/>
          <a:srcRect/>
          <a:stretch>
            <a:fillRect/>
          </a:stretch>
        </p:blipFill>
        <p:spPr bwMode="auto">
          <a:xfrm>
            <a:off x="8577263" y="6016625"/>
            <a:ext cx="1190625" cy="420688"/>
          </a:xfrm>
          <a:prstGeom prst="rect">
            <a:avLst/>
          </a:prstGeom>
          <a:noFill/>
          <a:ln w="9525">
            <a:noFill/>
            <a:miter lim="800000"/>
            <a:headEnd/>
            <a:tailEnd/>
          </a:ln>
        </p:spPr>
      </p:pic>
      <p:sp>
        <p:nvSpPr>
          <p:cNvPr id="46" name="Freeform 2"/>
          <p:cNvSpPr>
            <a:spLocks/>
          </p:cNvSpPr>
          <p:nvPr/>
        </p:nvSpPr>
        <p:spPr bwMode="auto">
          <a:xfrm>
            <a:off x="3717925" y="3971925"/>
            <a:ext cx="3289300" cy="1946275"/>
          </a:xfrm>
          <a:custGeom>
            <a:avLst/>
            <a:gdLst/>
            <a:ahLst/>
            <a:cxnLst>
              <a:cxn ang="0">
                <a:pos x="28" y="0"/>
              </a:cxn>
              <a:cxn ang="0">
                <a:pos x="2072" y="762"/>
              </a:cxn>
              <a:cxn ang="0">
                <a:pos x="2072" y="1226"/>
              </a:cxn>
              <a:cxn ang="0">
                <a:pos x="0" y="1226"/>
              </a:cxn>
              <a:cxn ang="0">
                <a:pos x="28" y="0"/>
              </a:cxn>
            </a:cxnLst>
            <a:rect l="0" t="0" r="r" b="b"/>
            <a:pathLst>
              <a:path w="2072" h="1226">
                <a:moveTo>
                  <a:pt x="28" y="0"/>
                </a:moveTo>
                <a:lnTo>
                  <a:pt x="2072" y="762"/>
                </a:lnTo>
                <a:lnTo>
                  <a:pt x="2072" y="1226"/>
                </a:lnTo>
                <a:lnTo>
                  <a:pt x="0" y="1226"/>
                </a:lnTo>
                <a:lnTo>
                  <a:pt x="28" y="0"/>
                </a:lnTo>
                <a:close/>
              </a:path>
            </a:pathLst>
          </a:custGeom>
          <a:solidFill>
            <a:srgbClr val="008CCC"/>
          </a:solidFill>
          <a:ln w="47625" cap="flat" cmpd="sng">
            <a:noFill/>
            <a:prstDash val="solid"/>
            <a:round/>
            <a:headEnd type="none" w="med" len="med"/>
            <a:tailEnd type="none" w="med" len="med"/>
          </a:ln>
          <a:effectLst/>
        </p:spPr>
        <p:txBody>
          <a:bodyP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47" name="Rectangle 4"/>
          <p:cNvSpPr>
            <a:spLocks noChangeArrowheads="1"/>
          </p:cNvSpPr>
          <p:nvPr/>
        </p:nvSpPr>
        <p:spPr bwMode="auto">
          <a:xfrm>
            <a:off x="1882775" y="1408113"/>
            <a:ext cx="1860550" cy="4505325"/>
          </a:xfrm>
          <a:prstGeom prst="rect">
            <a:avLst/>
          </a:prstGeom>
          <a:solidFill>
            <a:srgbClr val="000000"/>
          </a:solidFill>
          <a:ln w="47625">
            <a:solidFill>
              <a:srgbClr val="0000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grpSp>
        <p:nvGrpSpPr>
          <p:cNvPr id="17414" name="Group 5"/>
          <p:cNvGrpSpPr>
            <a:grpSpLocks/>
          </p:cNvGrpSpPr>
          <p:nvPr/>
        </p:nvGrpSpPr>
        <p:grpSpPr bwMode="auto">
          <a:xfrm>
            <a:off x="1989138" y="5243513"/>
            <a:ext cx="1643062" cy="558800"/>
            <a:chOff x="1875" y="3593"/>
            <a:chExt cx="1035" cy="352"/>
          </a:xfrm>
        </p:grpSpPr>
        <p:sp>
          <p:nvSpPr>
            <p:cNvPr id="49" name="Rectangle 6"/>
            <p:cNvSpPr>
              <a:spLocks noChangeArrowheads="1"/>
            </p:cNvSpPr>
            <p:nvPr/>
          </p:nvSpPr>
          <p:spPr bwMode="auto">
            <a:xfrm>
              <a:off x="1875" y="3593"/>
              <a:ext cx="1035" cy="352"/>
            </a:xfrm>
            <a:prstGeom prst="rect">
              <a:avLst/>
            </a:prstGeom>
            <a:solidFill>
              <a:srgbClr val="008CCC"/>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50" name="Rectangle 7"/>
            <p:cNvSpPr>
              <a:spLocks noChangeArrowheads="1"/>
            </p:cNvSpPr>
            <p:nvPr/>
          </p:nvSpPr>
          <p:spPr bwMode="auto">
            <a:xfrm>
              <a:off x="1878" y="3596"/>
              <a:ext cx="1028" cy="235"/>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grpSp>
      <p:grpSp>
        <p:nvGrpSpPr>
          <p:cNvPr id="17415" name="Group 8"/>
          <p:cNvGrpSpPr>
            <a:grpSpLocks/>
          </p:cNvGrpSpPr>
          <p:nvPr/>
        </p:nvGrpSpPr>
        <p:grpSpPr bwMode="auto">
          <a:xfrm>
            <a:off x="1989138" y="4005263"/>
            <a:ext cx="1643062" cy="558800"/>
            <a:chOff x="1875" y="3593"/>
            <a:chExt cx="1035" cy="352"/>
          </a:xfrm>
        </p:grpSpPr>
        <p:sp>
          <p:nvSpPr>
            <p:cNvPr id="52" name="Rectangle 9"/>
            <p:cNvSpPr>
              <a:spLocks noChangeArrowheads="1"/>
            </p:cNvSpPr>
            <p:nvPr/>
          </p:nvSpPr>
          <p:spPr bwMode="auto">
            <a:xfrm>
              <a:off x="1875" y="3593"/>
              <a:ext cx="1035" cy="352"/>
            </a:xfrm>
            <a:prstGeom prst="rect">
              <a:avLst/>
            </a:prstGeom>
            <a:solidFill>
              <a:srgbClr val="008CCC"/>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53" name="Rectangle 10"/>
            <p:cNvSpPr>
              <a:spLocks noChangeArrowheads="1"/>
            </p:cNvSpPr>
            <p:nvPr/>
          </p:nvSpPr>
          <p:spPr bwMode="auto">
            <a:xfrm>
              <a:off x="1878" y="3596"/>
              <a:ext cx="1028" cy="235"/>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grpSp>
      <p:grpSp>
        <p:nvGrpSpPr>
          <p:cNvPr id="17416" name="Group 11"/>
          <p:cNvGrpSpPr>
            <a:grpSpLocks/>
          </p:cNvGrpSpPr>
          <p:nvPr/>
        </p:nvGrpSpPr>
        <p:grpSpPr bwMode="auto">
          <a:xfrm>
            <a:off x="1989138" y="4624388"/>
            <a:ext cx="1643062" cy="558800"/>
            <a:chOff x="1875" y="3593"/>
            <a:chExt cx="1035" cy="352"/>
          </a:xfrm>
        </p:grpSpPr>
        <p:sp>
          <p:nvSpPr>
            <p:cNvPr id="55" name="Rectangle 12"/>
            <p:cNvSpPr>
              <a:spLocks noChangeArrowheads="1"/>
            </p:cNvSpPr>
            <p:nvPr/>
          </p:nvSpPr>
          <p:spPr bwMode="auto">
            <a:xfrm>
              <a:off x="1875" y="3593"/>
              <a:ext cx="1035" cy="352"/>
            </a:xfrm>
            <a:prstGeom prst="rect">
              <a:avLst/>
            </a:prstGeom>
            <a:solidFill>
              <a:srgbClr val="008CCC"/>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56" name="Rectangle 13"/>
            <p:cNvSpPr>
              <a:spLocks noChangeArrowheads="1"/>
            </p:cNvSpPr>
            <p:nvPr/>
          </p:nvSpPr>
          <p:spPr bwMode="auto">
            <a:xfrm>
              <a:off x="1878" y="3596"/>
              <a:ext cx="1028" cy="235"/>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grpSp>
      <p:sp>
        <p:nvSpPr>
          <p:cNvPr id="57" name="Rectangle 14"/>
          <p:cNvSpPr>
            <a:spLocks noChangeArrowheads="1"/>
          </p:cNvSpPr>
          <p:nvPr/>
        </p:nvSpPr>
        <p:spPr bwMode="auto">
          <a:xfrm>
            <a:off x="1998663" y="3386138"/>
            <a:ext cx="1643062" cy="558800"/>
          </a:xfrm>
          <a:prstGeom prst="rect">
            <a:avLst/>
          </a:prstGeom>
          <a:solidFill>
            <a:srgbClr val="FF9900"/>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58" name="Rectangle 15"/>
          <p:cNvSpPr>
            <a:spLocks noChangeArrowheads="1"/>
          </p:cNvSpPr>
          <p:nvPr/>
        </p:nvSpPr>
        <p:spPr bwMode="auto">
          <a:xfrm>
            <a:off x="2003425" y="3390900"/>
            <a:ext cx="1631950" cy="373063"/>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59" name="Rectangle 16"/>
          <p:cNvSpPr>
            <a:spLocks noChangeArrowheads="1"/>
          </p:cNvSpPr>
          <p:nvPr/>
        </p:nvSpPr>
        <p:spPr bwMode="auto">
          <a:xfrm>
            <a:off x="1998663" y="2147888"/>
            <a:ext cx="1643062" cy="558800"/>
          </a:xfrm>
          <a:prstGeom prst="rect">
            <a:avLst/>
          </a:prstGeom>
          <a:solidFill>
            <a:srgbClr val="FF9900"/>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60" name="Rectangle 17"/>
          <p:cNvSpPr>
            <a:spLocks noChangeArrowheads="1"/>
          </p:cNvSpPr>
          <p:nvPr/>
        </p:nvSpPr>
        <p:spPr bwMode="auto">
          <a:xfrm>
            <a:off x="2003425" y="2152650"/>
            <a:ext cx="1631950" cy="373063"/>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61" name="Rectangle 18"/>
          <p:cNvSpPr>
            <a:spLocks noChangeArrowheads="1"/>
          </p:cNvSpPr>
          <p:nvPr/>
        </p:nvSpPr>
        <p:spPr bwMode="auto">
          <a:xfrm>
            <a:off x="1998663" y="2767013"/>
            <a:ext cx="1643062" cy="558800"/>
          </a:xfrm>
          <a:prstGeom prst="rect">
            <a:avLst/>
          </a:prstGeom>
          <a:solidFill>
            <a:srgbClr val="FF9900"/>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62" name="Rectangle 19"/>
          <p:cNvSpPr>
            <a:spLocks noChangeArrowheads="1"/>
          </p:cNvSpPr>
          <p:nvPr/>
        </p:nvSpPr>
        <p:spPr bwMode="auto">
          <a:xfrm>
            <a:off x="2003425" y="2771775"/>
            <a:ext cx="1631950" cy="373063"/>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华文中宋" pitchFamily="2" charset="-122"/>
              <a:ea typeface="华文中宋" pitchFamily="2" charset="-122"/>
            </a:endParaRPr>
          </a:p>
        </p:txBody>
      </p:sp>
      <p:sp>
        <p:nvSpPr>
          <p:cNvPr id="63" name="Rectangle 20"/>
          <p:cNvSpPr>
            <a:spLocks noChangeArrowheads="1"/>
          </p:cNvSpPr>
          <p:nvPr/>
        </p:nvSpPr>
        <p:spPr bwMode="auto">
          <a:xfrm>
            <a:off x="6983413" y="1403350"/>
            <a:ext cx="1860550" cy="4503738"/>
          </a:xfrm>
          <a:prstGeom prst="rect">
            <a:avLst/>
          </a:prstGeom>
          <a:solidFill>
            <a:srgbClr val="000000"/>
          </a:solidFill>
          <a:ln w="47625">
            <a:solidFill>
              <a:srgbClr val="0000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17424" name="Text Box 21"/>
          <p:cNvSpPr txBox="1">
            <a:spLocks noChangeArrowheads="1"/>
          </p:cNvSpPr>
          <p:nvPr/>
        </p:nvSpPr>
        <p:spPr bwMode="auto">
          <a:xfrm>
            <a:off x="1993900" y="4090988"/>
            <a:ext cx="1376363"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用户</a:t>
            </a:r>
            <a:r>
              <a:rPr lang="en-US" altLang="zh-CN" sz="1400">
                <a:latin typeface="华文中宋" pitchFamily="2" charset="-122"/>
                <a:ea typeface="华文中宋" pitchFamily="2" charset="-122"/>
              </a:rPr>
              <a:t>4-</a:t>
            </a:r>
            <a:r>
              <a:rPr lang="zh-CN" altLang="en-US" sz="1400">
                <a:latin typeface="华文中宋" pitchFamily="2" charset="-122"/>
                <a:ea typeface="华文中宋" pitchFamily="2" charset="-122"/>
              </a:rPr>
              <a:t>服务器</a:t>
            </a:r>
            <a:r>
              <a:rPr lang="en-US" altLang="zh-CN" sz="1400">
                <a:latin typeface="华文中宋" pitchFamily="2" charset="-122"/>
                <a:ea typeface="华文中宋" pitchFamily="2" charset="-122"/>
              </a:rPr>
              <a:t>4</a:t>
            </a:r>
          </a:p>
        </p:txBody>
      </p:sp>
      <p:sp>
        <p:nvSpPr>
          <p:cNvPr id="17425" name="Text Box 22"/>
          <p:cNvSpPr txBox="1">
            <a:spLocks noChangeArrowheads="1"/>
          </p:cNvSpPr>
          <p:nvPr/>
        </p:nvSpPr>
        <p:spPr bwMode="auto">
          <a:xfrm>
            <a:off x="1990725" y="4692650"/>
            <a:ext cx="1376363"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用户</a:t>
            </a:r>
            <a:r>
              <a:rPr lang="en-US" altLang="zh-CN" sz="1400">
                <a:latin typeface="华文中宋" pitchFamily="2" charset="-122"/>
                <a:ea typeface="华文中宋" pitchFamily="2" charset="-122"/>
              </a:rPr>
              <a:t>5-</a:t>
            </a:r>
            <a:r>
              <a:rPr lang="zh-CN" altLang="en-US" sz="1400">
                <a:latin typeface="华文中宋" pitchFamily="2" charset="-122"/>
                <a:ea typeface="华文中宋" pitchFamily="2" charset="-122"/>
              </a:rPr>
              <a:t>服务器</a:t>
            </a:r>
            <a:r>
              <a:rPr lang="en-US" altLang="zh-CN" sz="1400">
                <a:latin typeface="华文中宋" pitchFamily="2" charset="-122"/>
                <a:ea typeface="华文中宋" pitchFamily="2" charset="-122"/>
              </a:rPr>
              <a:t>5</a:t>
            </a:r>
          </a:p>
        </p:txBody>
      </p:sp>
      <p:sp>
        <p:nvSpPr>
          <p:cNvPr id="17426" name="Text Box 23"/>
          <p:cNvSpPr txBox="1">
            <a:spLocks noChangeArrowheads="1"/>
          </p:cNvSpPr>
          <p:nvPr/>
        </p:nvSpPr>
        <p:spPr bwMode="auto">
          <a:xfrm>
            <a:off x="2019300" y="5356225"/>
            <a:ext cx="1376363"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用户</a:t>
            </a:r>
            <a:r>
              <a:rPr lang="en-US" altLang="zh-CN" sz="1400">
                <a:latin typeface="华文中宋" pitchFamily="2" charset="-122"/>
                <a:ea typeface="华文中宋" pitchFamily="2" charset="-122"/>
              </a:rPr>
              <a:t>6-</a:t>
            </a:r>
            <a:r>
              <a:rPr lang="zh-CN" altLang="en-US" sz="1400">
                <a:latin typeface="华文中宋" pitchFamily="2" charset="-122"/>
                <a:ea typeface="华文中宋" pitchFamily="2" charset="-122"/>
              </a:rPr>
              <a:t>服务器</a:t>
            </a:r>
            <a:r>
              <a:rPr lang="en-US" altLang="zh-CN" sz="1400">
                <a:latin typeface="华文中宋" pitchFamily="2" charset="-122"/>
                <a:ea typeface="华文中宋" pitchFamily="2" charset="-122"/>
              </a:rPr>
              <a:t>6</a:t>
            </a:r>
          </a:p>
        </p:txBody>
      </p:sp>
      <p:sp>
        <p:nvSpPr>
          <p:cNvPr id="17427" name="Text Box 24"/>
          <p:cNvSpPr txBox="1">
            <a:spLocks noChangeArrowheads="1"/>
          </p:cNvSpPr>
          <p:nvPr/>
        </p:nvSpPr>
        <p:spPr bwMode="auto">
          <a:xfrm>
            <a:off x="2035175" y="2211388"/>
            <a:ext cx="1376363"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用户</a:t>
            </a:r>
            <a:r>
              <a:rPr lang="en-US" altLang="zh-CN" sz="1400">
                <a:latin typeface="华文中宋" pitchFamily="2" charset="-122"/>
                <a:ea typeface="华文中宋" pitchFamily="2" charset="-122"/>
              </a:rPr>
              <a:t>1-</a:t>
            </a:r>
            <a:r>
              <a:rPr lang="zh-CN" altLang="en-US" sz="1400">
                <a:latin typeface="华文中宋" pitchFamily="2" charset="-122"/>
                <a:ea typeface="华文中宋" pitchFamily="2" charset="-122"/>
              </a:rPr>
              <a:t>服务器</a:t>
            </a:r>
            <a:r>
              <a:rPr lang="en-US" altLang="zh-CN" sz="1400">
                <a:latin typeface="华文中宋" pitchFamily="2" charset="-122"/>
                <a:ea typeface="华文中宋" pitchFamily="2" charset="-122"/>
              </a:rPr>
              <a:t>1</a:t>
            </a:r>
          </a:p>
        </p:txBody>
      </p:sp>
      <p:sp>
        <p:nvSpPr>
          <p:cNvPr id="17428" name="Text Box 25"/>
          <p:cNvSpPr txBox="1">
            <a:spLocks noChangeArrowheads="1"/>
          </p:cNvSpPr>
          <p:nvPr/>
        </p:nvSpPr>
        <p:spPr bwMode="auto">
          <a:xfrm>
            <a:off x="2032000" y="2813050"/>
            <a:ext cx="1376363"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用户</a:t>
            </a:r>
            <a:r>
              <a:rPr lang="en-US" altLang="zh-CN" sz="1400">
                <a:latin typeface="华文中宋" pitchFamily="2" charset="-122"/>
                <a:ea typeface="华文中宋" pitchFamily="2" charset="-122"/>
              </a:rPr>
              <a:t>2-</a:t>
            </a:r>
            <a:r>
              <a:rPr lang="zh-CN" altLang="en-US" sz="1400">
                <a:latin typeface="华文中宋" pitchFamily="2" charset="-122"/>
                <a:ea typeface="华文中宋" pitchFamily="2" charset="-122"/>
              </a:rPr>
              <a:t>服务器</a:t>
            </a:r>
            <a:r>
              <a:rPr lang="en-US" altLang="zh-CN" sz="1400">
                <a:latin typeface="华文中宋" pitchFamily="2" charset="-122"/>
                <a:ea typeface="华文中宋" pitchFamily="2" charset="-122"/>
              </a:rPr>
              <a:t>2</a:t>
            </a:r>
          </a:p>
        </p:txBody>
      </p:sp>
      <p:sp>
        <p:nvSpPr>
          <p:cNvPr id="17429" name="Text Box 26"/>
          <p:cNvSpPr txBox="1">
            <a:spLocks noChangeArrowheads="1"/>
          </p:cNvSpPr>
          <p:nvPr/>
        </p:nvSpPr>
        <p:spPr bwMode="auto">
          <a:xfrm>
            <a:off x="2060575" y="3476625"/>
            <a:ext cx="1376363"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用户</a:t>
            </a:r>
            <a:r>
              <a:rPr lang="en-US" altLang="zh-CN" sz="1400">
                <a:latin typeface="华文中宋" pitchFamily="2" charset="-122"/>
                <a:ea typeface="华文中宋" pitchFamily="2" charset="-122"/>
              </a:rPr>
              <a:t>3-</a:t>
            </a:r>
            <a:r>
              <a:rPr lang="zh-CN" altLang="en-US" sz="1400">
                <a:latin typeface="华文中宋" pitchFamily="2" charset="-122"/>
                <a:ea typeface="华文中宋" pitchFamily="2" charset="-122"/>
              </a:rPr>
              <a:t>服务器</a:t>
            </a:r>
            <a:r>
              <a:rPr lang="en-US" altLang="zh-CN" sz="1400">
                <a:latin typeface="华文中宋" pitchFamily="2" charset="-122"/>
                <a:ea typeface="华文中宋" pitchFamily="2" charset="-122"/>
              </a:rPr>
              <a:t>3</a:t>
            </a:r>
          </a:p>
        </p:txBody>
      </p:sp>
      <p:grpSp>
        <p:nvGrpSpPr>
          <p:cNvPr id="17430" name="Group 27"/>
          <p:cNvGrpSpPr>
            <a:grpSpLocks/>
          </p:cNvGrpSpPr>
          <p:nvPr/>
        </p:nvGrpSpPr>
        <p:grpSpPr bwMode="auto">
          <a:xfrm>
            <a:off x="7105650" y="5235575"/>
            <a:ext cx="1643063" cy="560388"/>
            <a:chOff x="2056" y="2541"/>
            <a:chExt cx="1035" cy="353"/>
          </a:xfrm>
        </p:grpSpPr>
        <p:sp>
          <p:nvSpPr>
            <p:cNvPr id="71" name="Rectangle 28"/>
            <p:cNvSpPr>
              <a:spLocks noChangeArrowheads="1"/>
            </p:cNvSpPr>
            <p:nvPr/>
          </p:nvSpPr>
          <p:spPr bwMode="auto">
            <a:xfrm>
              <a:off x="2056" y="2542"/>
              <a:ext cx="1035" cy="352"/>
            </a:xfrm>
            <a:prstGeom prst="rect">
              <a:avLst/>
            </a:prstGeom>
            <a:solidFill>
              <a:srgbClr val="008CCC"/>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72" name="Rectangle 29"/>
            <p:cNvSpPr>
              <a:spLocks noChangeArrowheads="1"/>
            </p:cNvSpPr>
            <p:nvPr/>
          </p:nvSpPr>
          <p:spPr bwMode="auto">
            <a:xfrm>
              <a:off x="2425" y="2541"/>
              <a:ext cx="284" cy="352"/>
            </a:xfrm>
            <a:prstGeom prst="rect">
              <a:avLst/>
            </a:prstGeom>
            <a:solidFill>
              <a:srgbClr val="008CCC"/>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73" name="Rectangle 30"/>
            <p:cNvSpPr>
              <a:spLocks noChangeArrowheads="1"/>
            </p:cNvSpPr>
            <p:nvPr/>
          </p:nvSpPr>
          <p:spPr bwMode="auto">
            <a:xfrm>
              <a:off x="2059" y="2545"/>
              <a:ext cx="1028" cy="79"/>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grpSp>
      <p:sp>
        <p:nvSpPr>
          <p:cNvPr id="74" name="Rectangle 31"/>
          <p:cNvSpPr>
            <a:spLocks noChangeArrowheads="1"/>
          </p:cNvSpPr>
          <p:nvPr/>
        </p:nvSpPr>
        <p:spPr bwMode="auto">
          <a:xfrm>
            <a:off x="7104063" y="4584700"/>
            <a:ext cx="1643062" cy="558800"/>
          </a:xfrm>
          <a:prstGeom prst="rect">
            <a:avLst/>
          </a:prstGeom>
          <a:solidFill>
            <a:srgbClr val="FF9900"/>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75" name="Rectangle 32"/>
          <p:cNvSpPr>
            <a:spLocks noChangeArrowheads="1"/>
          </p:cNvSpPr>
          <p:nvPr/>
        </p:nvSpPr>
        <p:spPr bwMode="auto">
          <a:xfrm>
            <a:off x="7689850" y="4583113"/>
            <a:ext cx="450850" cy="558800"/>
          </a:xfrm>
          <a:prstGeom prst="rect">
            <a:avLst/>
          </a:prstGeom>
          <a:solidFill>
            <a:srgbClr val="FF9900"/>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76" name="Rectangle 33"/>
          <p:cNvSpPr>
            <a:spLocks noChangeArrowheads="1"/>
          </p:cNvSpPr>
          <p:nvPr/>
        </p:nvSpPr>
        <p:spPr bwMode="auto">
          <a:xfrm>
            <a:off x="7108825" y="4589463"/>
            <a:ext cx="1631950" cy="125412"/>
          </a:xfrm>
          <a:prstGeom prst="rect">
            <a:avLst/>
          </a:prstGeom>
          <a:solidFill>
            <a:srgbClr val="FFFFFF"/>
          </a:solidFill>
          <a:ln w="12700">
            <a:solidFill>
              <a:srgbClr val="006600"/>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17434" name="Text Box 34"/>
          <p:cNvSpPr txBox="1">
            <a:spLocks noChangeArrowheads="1"/>
          </p:cNvSpPr>
          <p:nvPr/>
        </p:nvSpPr>
        <p:spPr bwMode="auto">
          <a:xfrm>
            <a:off x="7069138" y="5508625"/>
            <a:ext cx="654050" cy="307975"/>
          </a:xfrm>
          <a:prstGeom prst="rect">
            <a:avLst/>
          </a:prstGeom>
          <a:noFill/>
          <a:ln w="47625">
            <a:noFill/>
            <a:miter lim="800000"/>
            <a:headEnd/>
            <a:tailEnd/>
          </a:ln>
        </p:spPr>
        <p:txBody>
          <a:bodyPr wrap="none">
            <a:spAutoFit/>
          </a:bodyPr>
          <a:lstStyle/>
          <a:p>
            <a:pPr algn="ctr"/>
            <a:r>
              <a:rPr lang="zh-CN" altLang="en-US" sz="1400">
                <a:solidFill>
                  <a:srgbClr val="000000"/>
                </a:solidFill>
                <a:latin typeface="华文中宋" pitchFamily="2" charset="-122"/>
                <a:ea typeface="华文中宋" pitchFamily="2" charset="-122"/>
              </a:rPr>
              <a:t>用户</a:t>
            </a:r>
            <a:r>
              <a:rPr lang="en-US" altLang="zh-CN" sz="1400">
                <a:solidFill>
                  <a:srgbClr val="000000"/>
                </a:solidFill>
                <a:latin typeface="华文中宋" pitchFamily="2" charset="-122"/>
                <a:ea typeface="华文中宋" pitchFamily="2" charset="-122"/>
              </a:rPr>
              <a:t>4</a:t>
            </a:r>
          </a:p>
        </p:txBody>
      </p:sp>
      <p:sp>
        <p:nvSpPr>
          <p:cNvPr id="78" name="Rectangle 35"/>
          <p:cNvSpPr>
            <a:spLocks noChangeArrowheads="1"/>
          </p:cNvSpPr>
          <p:nvPr/>
        </p:nvSpPr>
        <p:spPr bwMode="auto">
          <a:xfrm>
            <a:off x="2008188" y="1471613"/>
            <a:ext cx="1641475" cy="598487"/>
          </a:xfrm>
          <a:prstGeom prst="rect">
            <a:avLst/>
          </a:prstGeom>
          <a:solidFill>
            <a:srgbClr val="FFFFFF"/>
          </a:solidFill>
          <a:ln w="12700">
            <a:solidFill>
              <a:srgbClr val="006600"/>
            </a:solidFill>
            <a:miter lim="800000"/>
            <a:headEnd/>
            <a:tailEnd/>
          </a:ln>
          <a:effectLst/>
        </p:spPr>
        <p:txBody>
          <a:bodyPr wrap="none" anchor="ctr"/>
          <a:lstStyle/>
          <a:p>
            <a:pPr algn="ctr" fontAlgn="auto">
              <a:spcBef>
                <a:spcPts val="0"/>
              </a:spcBef>
              <a:spcAft>
                <a:spcPts val="0"/>
              </a:spcAft>
              <a:defRPr/>
            </a:pPr>
            <a:r>
              <a:rPr lang="zh-CN" altLang="en-US" kern="0" dirty="0">
                <a:solidFill>
                  <a:srgbClr val="8FA3A3"/>
                </a:solidFill>
                <a:latin typeface="华文中宋" pitchFamily="2" charset="-122"/>
                <a:ea typeface="华文中宋" pitchFamily="2" charset="-122"/>
              </a:rPr>
              <a:t>剩余的空间</a:t>
            </a:r>
          </a:p>
        </p:txBody>
      </p:sp>
      <p:sp>
        <p:nvSpPr>
          <p:cNvPr id="79" name="Rectangle 36"/>
          <p:cNvSpPr>
            <a:spLocks noChangeArrowheads="1"/>
          </p:cNvSpPr>
          <p:nvPr/>
        </p:nvSpPr>
        <p:spPr bwMode="auto">
          <a:xfrm>
            <a:off x="7105650" y="1528763"/>
            <a:ext cx="1641475" cy="2924175"/>
          </a:xfrm>
          <a:prstGeom prst="rect">
            <a:avLst/>
          </a:prstGeom>
          <a:solidFill>
            <a:srgbClr val="FFFFFF"/>
          </a:solidFill>
          <a:ln w="12700">
            <a:solidFill>
              <a:srgbClr val="006600"/>
            </a:solidFill>
            <a:miter lim="800000"/>
            <a:headEnd/>
            <a:tailEnd/>
          </a:ln>
          <a:effectLst/>
        </p:spPr>
        <p:txBody>
          <a:bodyPr wrap="none" anchor="ctr"/>
          <a:lstStyle/>
          <a:p>
            <a:pPr algn="ctr" fontAlgn="auto">
              <a:spcBef>
                <a:spcPts val="0"/>
              </a:spcBef>
              <a:spcAft>
                <a:spcPts val="0"/>
              </a:spcAft>
              <a:defRPr/>
            </a:pPr>
            <a:r>
              <a:rPr lang="zh-CN" altLang="en-US" sz="2000" kern="0" dirty="0">
                <a:solidFill>
                  <a:srgbClr val="79C203"/>
                </a:solidFill>
                <a:latin typeface="华文中宋" pitchFamily="2" charset="-122"/>
                <a:ea typeface="华文中宋" pitchFamily="2" charset="-122"/>
              </a:rPr>
              <a:t>节约的空间</a:t>
            </a:r>
          </a:p>
        </p:txBody>
      </p:sp>
      <p:sp>
        <p:nvSpPr>
          <p:cNvPr id="17437" name="Text Box 38"/>
          <p:cNvSpPr txBox="1">
            <a:spLocks noChangeArrowheads="1"/>
          </p:cNvSpPr>
          <p:nvPr/>
        </p:nvSpPr>
        <p:spPr bwMode="auto">
          <a:xfrm>
            <a:off x="1146175" y="3489325"/>
            <a:ext cx="571500" cy="307975"/>
          </a:xfrm>
          <a:prstGeom prst="rect">
            <a:avLst/>
          </a:prstGeom>
          <a:noFill/>
          <a:ln w="47625">
            <a:noFill/>
            <a:miter lim="800000"/>
            <a:headEnd/>
            <a:tailEnd/>
          </a:ln>
        </p:spPr>
        <p:txBody>
          <a:bodyPr wrap="none">
            <a:spAutoFit/>
          </a:bodyPr>
          <a:lstStyle/>
          <a:p>
            <a:r>
              <a:rPr lang="en-US" altLang="zh-CN" sz="1400">
                <a:latin typeface="华文中宋" pitchFamily="2" charset="-122"/>
                <a:ea typeface="华文中宋" pitchFamily="2" charset="-122"/>
              </a:rPr>
              <a:t>17%</a:t>
            </a:r>
          </a:p>
        </p:txBody>
      </p:sp>
      <p:sp>
        <p:nvSpPr>
          <p:cNvPr id="17438" name="Text Box 39"/>
          <p:cNvSpPr txBox="1">
            <a:spLocks noChangeArrowheads="1"/>
          </p:cNvSpPr>
          <p:nvPr/>
        </p:nvSpPr>
        <p:spPr bwMode="auto">
          <a:xfrm>
            <a:off x="1147763" y="2255838"/>
            <a:ext cx="571500" cy="307975"/>
          </a:xfrm>
          <a:prstGeom prst="rect">
            <a:avLst/>
          </a:prstGeom>
          <a:noFill/>
          <a:ln w="47625">
            <a:noFill/>
            <a:miter lim="800000"/>
            <a:headEnd/>
            <a:tailEnd/>
          </a:ln>
        </p:spPr>
        <p:txBody>
          <a:bodyPr wrap="none">
            <a:spAutoFit/>
          </a:bodyPr>
          <a:lstStyle/>
          <a:p>
            <a:r>
              <a:rPr lang="en-US" altLang="zh-CN" sz="1400">
                <a:latin typeface="华文中宋" pitchFamily="2" charset="-122"/>
                <a:ea typeface="华文中宋" pitchFamily="2" charset="-122"/>
              </a:rPr>
              <a:t>15%</a:t>
            </a:r>
          </a:p>
        </p:txBody>
      </p:sp>
      <p:sp>
        <p:nvSpPr>
          <p:cNvPr id="17439" name="Text Box 40"/>
          <p:cNvSpPr txBox="1">
            <a:spLocks noChangeArrowheads="1"/>
          </p:cNvSpPr>
          <p:nvPr/>
        </p:nvSpPr>
        <p:spPr bwMode="auto">
          <a:xfrm>
            <a:off x="1146175" y="2897188"/>
            <a:ext cx="571500" cy="307975"/>
          </a:xfrm>
          <a:prstGeom prst="rect">
            <a:avLst/>
          </a:prstGeom>
          <a:noFill/>
          <a:ln w="47625">
            <a:noFill/>
            <a:miter lim="800000"/>
            <a:headEnd/>
            <a:tailEnd/>
          </a:ln>
        </p:spPr>
        <p:txBody>
          <a:bodyPr wrap="none">
            <a:spAutoFit/>
          </a:bodyPr>
          <a:lstStyle/>
          <a:p>
            <a:r>
              <a:rPr lang="en-US" altLang="zh-CN" sz="1400">
                <a:latin typeface="华文中宋" pitchFamily="2" charset="-122"/>
                <a:ea typeface="华文中宋" pitchFamily="2" charset="-122"/>
              </a:rPr>
              <a:t>10%</a:t>
            </a:r>
          </a:p>
        </p:txBody>
      </p:sp>
      <p:sp>
        <p:nvSpPr>
          <p:cNvPr id="17440" name="Text Box 41"/>
          <p:cNvSpPr txBox="1">
            <a:spLocks noChangeArrowheads="1"/>
          </p:cNvSpPr>
          <p:nvPr/>
        </p:nvSpPr>
        <p:spPr bwMode="auto">
          <a:xfrm>
            <a:off x="1147763" y="4711700"/>
            <a:ext cx="571500" cy="307975"/>
          </a:xfrm>
          <a:prstGeom prst="rect">
            <a:avLst/>
          </a:prstGeom>
          <a:noFill/>
          <a:ln w="47625">
            <a:noFill/>
            <a:miter lim="800000"/>
            <a:headEnd/>
            <a:tailEnd/>
          </a:ln>
        </p:spPr>
        <p:txBody>
          <a:bodyPr wrap="none">
            <a:spAutoFit/>
          </a:bodyPr>
          <a:lstStyle/>
          <a:p>
            <a:r>
              <a:rPr lang="en-US" altLang="zh-CN" sz="1400">
                <a:latin typeface="华文中宋" pitchFamily="2" charset="-122"/>
                <a:ea typeface="华文中宋" pitchFamily="2" charset="-122"/>
              </a:rPr>
              <a:t>12%</a:t>
            </a:r>
          </a:p>
        </p:txBody>
      </p:sp>
      <p:sp>
        <p:nvSpPr>
          <p:cNvPr id="17441" name="Text Box 42"/>
          <p:cNvSpPr txBox="1">
            <a:spLocks noChangeArrowheads="1"/>
          </p:cNvSpPr>
          <p:nvPr/>
        </p:nvSpPr>
        <p:spPr bwMode="auto">
          <a:xfrm>
            <a:off x="1147763" y="5397500"/>
            <a:ext cx="571500" cy="307975"/>
          </a:xfrm>
          <a:prstGeom prst="rect">
            <a:avLst/>
          </a:prstGeom>
          <a:noFill/>
          <a:ln w="47625">
            <a:noFill/>
            <a:miter lim="800000"/>
            <a:headEnd/>
            <a:tailEnd/>
          </a:ln>
        </p:spPr>
        <p:txBody>
          <a:bodyPr wrap="none">
            <a:spAutoFit/>
          </a:bodyPr>
          <a:lstStyle/>
          <a:p>
            <a:r>
              <a:rPr lang="en-US" altLang="zh-CN" sz="1400">
                <a:latin typeface="华文中宋" pitchFamily="2" charset="-122"/>
                <a:ea typeface="华文中宋" pitchFamily="2" charset="-122"/>
              </a:rPr>
              <a:t>16%</a:t>
            </a:r>
          </a:p>
        </p:txBody>
      </p:sp>
      <p:sp>
        <p:nvSpPr>
          <p:cNvPr id="17442" name="Text Box 43"/>
          <p:cNvSpPr txBox="1">
            <a:spLocks noChangeArrowheads="1"/>
          </p:cNvSpPr>
          <p:nvPr/>
        </p:nvSpPr>
        <p:spPr bwMode="auto">
          <a:xfrm>
            <a:off x="779463" y="1439863"/>
            <a:ext cx="723900"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利用率</a:t>
            </a:r>
          </a:p>
        </p:txBody>
      </p:sp>
      <p:sp>
        <p:nvSpPr>
          <p:cNvPr id="17443" name="Text Box 44"/>
          <p:cNvSpPr txBox="1">
            <a:spLocks noChangeArrowheads="1"/>
          </p:cNvSpPr>
          <p:nvPr/>
        </p:nvSpPr>
        <p:spPr bwMode="auto">
          <a:xfrm>
            <a:off x="1146175" y="4064000"/>
            <a:ext cx="571500" cy="307975"/>
          </a:xfrm>
          <a:prstGeom prst="rect">
            <a:avLst/>
          </a:prstGeom>
          <a:noFill/>
          <a:ln w="47625">
            <a:noFill/>
            <a:miter lim="800000"/>
            <a:headEnd/>
            <a:tailEnd/>
          </a:ln>
        </p:spPr>
        <p:txBody>
          <a:bodyPr wrap="none">
            <a:spAutoFit/>
          </a:bodyPr>
          <a:lstStyle/>
          <a:p>
            <a:r>
              <a:rPr lang="en-US" altLang="zh-CN" sz="1400">
                <a:latin typeface="华文中宋" pitchFamily="2" charset="-122"/>
                <a:ea typeface="华文中宋" pitchFamily="2" charset="-122"/>
              </a:rPr>
              <a:t>15%</a:t>
            </a:r>
          </a:p>
        </p:txBody>
      </p:sp>
      <p:sp>
        <p:nvSpPr>
          <p:cNvPr id="87" name="Freeform 45"/>
          <p:cNvSpPr>
            <a:spLocks/>
          </p:cNvSpPr>
          <p:nvPr/>
        </p:nvSpPr>
        <p:spPr bwMode="auto">
          <a:xfrm>
            <a:off x="3776663" y="2098675"/>
            <a:ext cx="3186112" cy="3038475"/>
          </a:xfrm>
          <a:custGeom>
            <a:avLst/>
            <a:gdLst/>
            <a:ahLst/>
            <a:cxnLst>
              <a:cxn ang="0">
                <a:pos x="0" y="0"/>
              </a:cxn>
              <a:cxn ang="0">
                <a:pos x="2007" y="1533"/>
              </a:cxn>
              <a:cxn ang="0">
                <a:pos x="2007" y="1914"/>
              </a:cxn>
              <a:cxn ang="0">
                <a:pos x="0" y="1170"/>
              </a:cxn>
              <a:cxn ang="0">
                <a:pos x="0" y="0"/>
              </a:cxn>
            </a:cxnLst>
            <a:rect l="0" t="0" r="r" b="b"/>
            <a:pathLst>
              <a:path w="2007" h="1914">
                <a:moveTo>
                  <a:pt x="0" y="0"/>
                </a:moveTo>
                <a:lnTo>
                  <a:pt x="2007" y="1533"/>
                </a:lnTo>
                <a:lnTo>
                  <a:pt x="2007" y="1914"/>
                </a:lnTo>
                <a:lnTo>
                  <a:pt x="0" y="1170"/>
                </a:lnTo>
                <a:lnTo>
                  <a:pt x="0" y="0"/>
                </a:lnTo>
                <a:close/>
              </a:path>
            </a:pathLst>
          </a:custGeom>
          <a:solidFill>
            <a:srgbClr val="FF9900"/>
          </a:solidFill>
          <a:ln w="47625" cap="flat" cmpd="sng">
            <a:noFill/>
            <a:prstDash val="solid"/>
            <a:round/>
            <a:headEnd type="none" w="med" len="med"/>
            <a:tailEnd type="none" w="med" len="med"/>
          </a:ln>
          <a:effectLst/>
        </p:spPr>
        <p:txBody>
          <a:bodyP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17445" name="Text Box 46"/>
          <p:cNvSpPr txBox="1">
            <a:spLocks noChangeArrowheads="1"/>
          </p:cNvSpPr>
          <p:nvPr/>
        </p:nvSpPr>
        <p:spPr bwMode="auto">
          <a:xfrm>
            <a:off x="9072563" y="4706938"/>
            <a:ext cx="733425" cy="400050"/>
          </a:xfrm>
          <a:prstGeom prst="rect">
            <a:avLst/>
          </a:prstGeom>
          <a:noFill/>
          <a:ln w="47625">
            <a:noFill/>
            <a:miter lim="800000"/>
            <a:headEnd/>
            <a:tailEnd/>
          </a:ln>
        </p:spPr>
        <p:txBody>
          <a:bodyPr wrap="none">
            <a:spAutoFit/>
          </a:bodyPr>
          <a:lstStyle/>
          <a:p>
            <a:r>
              <a:rPr lang="en-US" altLang="zh-CN" sz="2000">
                <a:solidFill>
                  <a:srgbClr val="008000"/>
                </a:solidFill>
                <a:latin typeface="华文中宋" pitchFamily="2" charset="-122"/>
                <a:ea typeface="华文中宋" pitchFamily="2" charset="-122"/>
              </a:rPr>
              <a:t>22%</a:t>
            </a:r>
          </a:p>
        </p:txBody>
      </p:sp>
      <p:sp>
        <p:nvSpPr>
          <p:cNvPr id="17446" name="Text Box 47"/>
          <p:cNvSpPr txBox="1">
            <a:spLocks noChangeArrowheads="1"/>
          </p:cNvSpPr>
          <p:nvPr/>
        </p:nvSpPr>
        <p:spPr bwMode="auto">
          <a:xfrm>
            <a:off x="9070975" y="5348288"/>
            <a:ext cx="733425" cy="400050"/>
          </a:xfrm>
          <a:prstGeom prst="rect">
            <a:avLst/>
          </a:prstGeom>
          <a:noFill/>
          <a:ln w="47625">
            <a:noFill/>
            <a:miter lim="800000"/>
            <a:headEnd/>
            <a:tailEnd/>
          </a:ln>
        </p:spPr>
        <p:txBody>
          <a:bodyPr wrap="none">
            <a:spAutoFit/>
          </a:bodyPr>
          <a:lstStyle/>
          <a:p>
            <a:r>
              <a:rPr lang="en-US" altLang="zh-CN" sz="2000">
                <a:solidFill>
                  <a:srgbClr val="008000"/>
                </a:solidFill>
                <a:latin typeface="华文中宋" pitchFamily="2" charset="-122"/>
                <a:ea typeface="华文中宋" pitchFamily="2" charset="-122"/>
              </a:rPr>
              <a:t>23%</a:t>
            </a:r>
          </a:p>
        </p:txBody>
      </p:sp>
      <p:sp>
        <p:nvSpPr>
          <p:cNvPr id="17447" name="Text Box 48"/>
          <p:cNvSpPr txBox="1">
            <a:spLocks noChangeArrowheads="1"/>
          </p:cNvSpPr>
          <p:nvPr/>
        </p:nvSpPr>
        <p:spPr bwMode="auto">
          <a:xfrm>
            <a:off x="8926513" y="1439863"/>
            <a:ext cx="723900" cy="307975"/>
          </a:xfrm>
          <a:prstGeom prst="rect">
            <a:avLst/>
          </a:prstGeom>
          <a:noFill/>
          <a:ln w="47625">
            <a:noFill/>
            <a:miter lim="800000"/>
            <a:headEnd/>
            <a:tailEnd/>
          </a:ln>
        </p:spPr>
        <p:txBody>
          <a:bodyPr wrap="none">
            <a:spAutoFit/>
          </a:bodyPr>
          <a:lstStyle/>
          <a:p>
            <a:r>
              <a:rPr lang="zh-CN" altLang="en-US" sz="1400">
                <a:latin typeface="华文中宋" pitchFamily="2" charset="-122"/>
                <a:ea typeface="华文中宋" pitchFamily="2" charset="-122"/>
              </a:rPr>
              <a:t>利用率</a:t>
            </a:r>
          </a:p>
        </p:txBody>
      </p:sp>
      <p:sp>
        <p:nvSpPr>
          <p:cNvPr id="17448" name="Text Box 49"/>
          <p:cNvSpPr txBox="1">
            <a:spLocks noChangeArrowheads="1"/>
          </p:cNvSpPr>
          <p:nvPr/>
        </p:nvSpPr>
        <p:spPr bwMode="auto">
          <a:xfrm>
            <a:off x="4056063" y="1647825"/>
            <a:ext cx="2722562" cy="1784350"/>
          </a:xfrm>
          <a:prstGeom prst="rect">
            <a:avLst/>
          </a:prstGeom>
          <a:noFill/>
          <a:ln w="47625">
            <a:noFill/>
            <a:miter lim="800000"/>
            <a:headEnd/>
            <a:tailEnd/>
          </a:ln>
        </p:spPr>
        <p:txBody>
          <a:bodyPr>
            <a:spAutoFit/>
          </a:bodyPr>
          <a:lstStyle/>
          <a:p>
            <a:pPr marL="176213" indent="-176213">
              <a:spcBef>
                <a:spcPct val="25000"/>
              </a:spcBef>
              <a:spcAft>
                <a:spcPct val="25000"/>
              </a:spcAft>
              <a:buFontTx/>
              <a:buChar char="•"/>
            </a:pPr>
            <a:r>
              <a:rPr lang="zh-CN" altLang="en-US" sz="2000">
                <a:latin typeface="华文中宋" pitchFamily="2" charset="-122"/>
                <a:ea typeface="华文中宋" pitchFamily="2" charset="-122"/>
              </a:rPr>
              <a:t>大多数服务器的利用率不足 </a:t>
            </a:r>
            <a:r>
              <a:rPr lang="en-US" altLang="zh-CN" sz="2000">
                <a:latin typeface="华文中宋" pitchFamily="2" charset="-122"/>
                <a:ea typeface="华文中宋" pitchFamily="2" charset="-122"/>
              </a:rPr>
              <a:t>20%</a:t>
            </a:r>
          </a:p>
          <a:p>
            <a:pPr marL="176213" indent="-176213">
              <a:spcBef>
                <a:spcPct val="25000"/>
              </a:spcBef>
              <a:spcAft>
                <a:spcPct val="25000"/>
              </a:spcAft>
              <a:buFontTx/>
              <a:buChar char="•"/>
            </a:pPr>
            <a:r>
              <a:rPr lang="zh-CN" altLang="en-US" sz="2000">
                <a:latin typeface="华文中宋" pitchFamily="2" charset="-122"/>
                <a:ea typeface="华文中宋" pitchFamily="2" charset="-122"/>
              </a:rPr>
              <a:t>对多台服务器加以合并，增加了可用的机柜空间</a:t>
            </a:r>
          </a:p>
        </p:txBody>
      </p:sp>
      <p:sp>
        <p:nvSpPr>
          <p:cNvPr id="92" name="AutoShape 50"/>
          <p:cNvSpPr>
            <a:spLocks noChangeArrowheads="1"/>
          </p:cNvSpPr>
          <p:nvPr/>
        </p:nvSpPr>
        <p:spPr bwMode="auto">
          <a:xfrm>
            <a:off x="7702550" y="1625600"/>
            <a:ext cx="457200" cy="973138"/>
          </a:xfrm>
          <a:prstGeom prst="upArrow">
            <a:avLst>
              <a:gd name="adj1" fmla="val 50000"/>
              <a:gd name="adj2" fmla="val 53212"/>
            </a:avLst>
          </a:prstGeom>
          <a:gradFill rotWithShape="1">
            <a:gsLst>
              <a:gs pos="0">
                <a:srgbClr val="FF3300">
                  <a:gamma/>
                  <a:shade val="46275"/>
                  <a:invGamma/>
                </a:srgbClr>
              </a:gs>
              <a:gs pos="100000">
                <a:srgbClr val="FF3300"/>
              </a:gs>
            </a:gsLst>
            <a:lin ang="5400000" scaled="1"/>
          </a:gradFill>
          <a:ln w="47625">
            <a:noFill/>
            <a:miter lim="800000"/>
            <a:headEnd/>
            <a:tailEnd/>
          </a:ln>
          <a:effectLst/>
        </p:spPr>
        <p:txBody>
          <a:bodyPr vert="eaVert"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93" name="AutoShape 51"/>
          <p:cNvSpPr>
            <a:spLocks noChangeArrowheads="1"/>
          </p:cNvSpPr>
          <p:nvPr/>
        </p:nvSpPr>
        <p:spPr bwMode="auto">
          <a:xfrm rot="10800000">
            <a:off x="7704138" y="3368675"/>
            <a:ext cx="457200" cy="973138"/>
          </a:xfrm>
          <a:prstGeom prst="upArrow">
            <a:avLst>
              <a:gd name="adj1" fmla="val 50000"/>
              <a:gd name="adj2" fmla="val 53212"/>
            </a:avLst>
          </a:prstGeom>
          <a:gradFill rotWithShape="1">
            <a:gsLst>
              <a:gs pos="0">
                <a:srgbClr val="FF3300">
                  <a:gamma/>
                  <a:shade val="46275"/>
                  <a:invGamma/>
                </a:srgbClr>
              </a:gs>
              <a:gs pos="100000">
                <a:srgbClr val="FF3300"/>
              </a:gs>
            </a:gsLst>
            <a:lin ang="5400000" scaled="1"/>
          </a:gradFill>
          <a:ln w="47625">
            <a:noFill/>
            <a:miter lim="800000"/>
            <a:headEnd/>
            <a:tailEnd/>
          </a:ln>
          <a:effectLst/>
        </p:spPr>
        <p:txBody>
          <a:bodyPr vert="eaVert" wrap="none" anchor="ctr"/>
          <a:lstStyle/>
          <a:p>
            <a:pPr fontAlgn="auto">
              <a:spcBef>
                <a:spcPts val="0"/>
              </a:spcBef>
              <a:spcAft>
                <a:spcPts val="0"/>
              </a:spcAft>
              <a:defRPr/>
            </a:pPr>
            <a:endParaRPr lang="zh-CN" altLang="en-US" kern="0">
              <a:solidFill>
                <a:sysClr val="windowText" lastClr="000000"/>
              </a:solidFill>
              <a:latin typeface="华文中宋" pitchFamily="2" charset="-122"/>
              <a:ea typeface="华文中宋" pitchFamily="2" charset="-122"/>
            </a:endParaRPr>
          </a:p>
        </p:txBody>
      </p:sp>
      <p:sp>
        <p:nvSpPr>
          <p:cNvPr id="17451" name="Text Box 52"/>
          <p:cNvSpPr txBox="1">
            <a:spLocks noChangeArrowheads="1"/>
          </p:cNvSpPr>
          <p:nvPr/>
        </p:nvSpPr>
        <p:spPr bwMode="auto">
          <a:xfrm>
            <a:off x="7594600" y="5508625"/>
            <a:ext cx="654050" cy="307975"/>
          </a:xfrm>
          <a:prstGeom prst="rect">
            <a:avLst/>
          </a:prstGeom>
          <a:noFill/>
          <a:ln w="47625">
            <a:noFill/>
            <a:miter lim="800000"/>
            <a:headEnd/>
            <a:tailEnd/>
          </a:ln>
        </p:spPr>
        <p:txBody>
          <a:bodyPr wrap="none">
            <a:spAutoFit/>
          </a:bodyPr>
          <a:lstStyle/>
          <a:p>
            <a:pPr algn="ctr"/>
            <a:r>
              <a:rPr lang="zh-CN" altLang="en-US" sz="1400">
                <a:solidFill>
                  <a:srgbClr val="000000"/>
                </a:solidFill>
                <a:latin typeface="华文中宋" pitchFamily="2" charset="-122"/>
                <a:ea typeface="华文中宋" pitchFamily="2" charset="-122"/>
              </a:rPr>
              <a:t>用户</a:t>
            </a:r>
            <a:r>
              <a:rPr lang="en-US" altLang="zh-CN" sz="1400">
                <a:solidFill>
                  <a:srgbClr val="000000"/>
                </a:solidFill>
                <a:latin typeface="华文中宋" pitchFamily="2" charset="-122"/>
                <a:ea typeface="华文中宋" pitchFamily="2" charset="-122"/>
              </a:rPr>
              <a:t>5</a:t>
            </a:r>
          </a:p>
        </p:txBody>
      </p:sp>
      <p:sp>
        <p:nvSpPr>
          <p:cNvPr id="17452" name="Text Box 53"/>
          <p:cNvSpPr txBox="1">
            <a:spLocks noChangeArrowheads="1"/>
          </p:cNvSpPr>
          <p:nvPr/>
        </p:nvSpPr>
        <p:spPr bwMode="auto">
          <a:xfrm>
            <a:off x="8148638" y="5507038"/>
            <a:ext cx="654050" cy="307975"/>
          </a:xfrm>
          <a:prstGeom prst="rect">
            <a:avLst/>
          </a:prstGeom>
          <a:noFill/>
          <a:ln w="47625">
            <a:noFill/>
            <a:miter lim="800000"/>
            <a:headEnd/>
            <a:tailEnd/>
          </a:ln>
        </p:spPr>
        <p:txBody>
          <a:bodyPr wrap="none">
            <a:spAutoFit/>
          </a:bodyPr>
          <a:lstStyle/>
          <a:p>
            <a:pPr algn="ctr"/>
            <a:r>
              <a:rPr lang="zh-CN" altLang="en-US" sz="1400">
                <a:solidFill>
                  <a:srgbClr val="000000"/>
                </a:solidFill>
                <a:latin typeface="华文中宋" pitchFamily="2" charset="-122"/>
                <a:ea typeface="华文中宋" pitchFamily="2" charset="-122"/>
              </a:rPr>
              <a:t>用户</a:t>
            </a:r>
            <a:r>
              <a:rPr lang="en-US" altLang="zh-CN" sz="1400">
                <a:solidFill>
                  <a:srgbClr val="000000"/>
                </a:solidFill>
                <a:latin typeface="华文中宋" pitchFamily="2" charset="-122"/>
                <a:ea typeface="华文中宋" pitchFamily="2" charset="-122"/>
              </a:rPr>
              <a:t>6</a:t>
            </a:r>
          </a:p>
        </p:txBody>
      </p:sp>
      <p:sp>
        <p:nvSpPr>
          <p:cNvPr id="17453" name="Text Box 54"/>
          <p:cNvSpPr txBox="1">
            <a:spLocks noChangeArrowheads="1"/>
          </p:cNvSpPr>
          <p:nvPr/>
        </p:nvSpPr>
        <p:spPr bwMode="auto">
          <a:xfrm>
            <a:off x="7091363" y="4860925"/>
            <a:ext cx="654050" cy="307975"/>
          </a:xfrm>
          <a:prstGeom prst="rect">
            <a:avLst/>
          </a:prstGeom>
          <a:noFill/>
          <a:ln w="47625">
            <a:noFill/>
            <a:miter lim="800000"/>
            <a:headEnd/>
            <a:tailEnd/>
          </a:ln>
        </p:spPr>
        <p:txBody>
          <a:bodyPr wrap="none">
            <a:spAutoFit/>
          </a:bodyPr>
          <a:lstStyle/>
          <a:p>
            <a:pPr algn="ctr"/>
            <a:r>
              <a:rPr lang="zh-CN" altLang="en-US" sz="1400">
                <a:latin typeface="华文中宋" pitchFamily="2" charset="-122"/>
                <a:ea typeface="华文中宋" pitchFamily="2" charset="-122"/>
              </a:rPr>
              <a:t>用户</a:t>
            </a:r>
            <a:r>
              <a:rPr lang="en-US" altLang="zh-CN" sz="1400">
                <a:latin typeface="华文中宋" pitchFamily="2" charset="-122"/>
                <a:ea typeface="华文中宋" pitchFamily="2" charset="-122"/>
              </a:rPr>
              <a:t>1</a:t>
            </a:r>
          </a:p>
        </p:txBody>
      </p:sp>
      <p:sp>
        <p:nvSpPr>
          <p:cNvPr id="17454" name="Text Box 55"/>
          <p:cNvSpPr txBox="1">
            <a:spLocks noChangeArrowheads="1"/>
          </p:cNvSpPr>
          <p:nvPr/>
        </p:nvSpPr>
        <p:spPr bwMode="auto">
          <a:xfrm>
            <a:off x="7581900" y="4854575"/>
            <a:ext cx="654050" cy="307975"/>
          </a:xfrm>
          <a:prstGeom prst="rect">
            <a:avLst/>
          </a:prstGeom>
          <a:noFill/>
          <a:ln w="47625">
            <a:noFill/>
            <a:miter lim="800000"/>
            <a:headEnd/>
            <a:tailEnd/>
          </a:ln>
        </p:spPr>
        <p:txBody>
          <a:bodyPr wrap="none">
            <a:spAutoFit/>
          </a:bodyPr>
          <a:lstStyle/>
          <a:p>
            <a:pPr algn="ctr"/>
            <a:r>
              <a:rPr lang="zh-CN" altLang="en-US" sz="1400">
                <a:solidFill>
                  <a:srgbClr val="000000"/>
                </a:solidFill>
                <a:latin typeface="华文中宋" pitchFamily="2" charset="-122"/>
                <a:ea typeface="华文中宋" pitchFamily="2" charset="-122"/>
              </a:rPr>
              <a:t>用户</a:t>
            </a:r>
            <a:r>
              <a:rPr lang="en-US" altLang="zh-CN" sz="1400">
                <a:solidFill>
                  <a:srgbClr val="000000"/>
                </a:solidFill>
                <a:latin typeface="华文中宋" pitchFamily="2" charset="-122"/>
                <a:ea typeface="华文中宋" pitchFamily="2" charset="-122"/>
              </a:rPr>
              <a:t>2</a:t>
            </a:r>
          </a:p>
        </p:txBody>
      </p:sp>
      <p:sp>
        <p:nvSpPr>
          <p:cNvPr id="17455" name="Text Box 56"/>
          <p:cNvSpPr txBox="1">
            <a:spLocks noChangeArrowheads="1"/>
          </p:cNvSpPr>
          <p:nvPr/>
        </p:nvSpPr>
        <p:spPr bwMode="auto">
          <a:xfrm>
            <a:off x="8099425" y="4860925"/>
            <a:ext cx="654050" cy="307975"/>
          </a:xfrm>
          <a:prstGeom prst="rect">
            <a:avLst/>
          </a:prstGeom>
          <a:noFill/>
          <a:ln w="47625">
            <a:noFill/>
            <a:miter lim="800000"/>
            <a:headEnd/>
            <a:tailEnd/>
          </a:ln>
        </p:spPr>
        <p:txBody>
          <a:bodyPr wrap="none">
            <a:spAutoFit/>
          </a:bodyPr>
          <a:lstStyle/>
          <a:p>
            <a:pPr algn="ctr"/>
            <a:r>
              <a:rPr lang="zh-CN" altLang="en-US" sz="1400">
                <a:solidFill>
                  <a:srgbClr val="000000"/>
                </a:solidFill>
                <a:latin typeface="华文中宋" pitchFamily="2" charset="-122"/>
                <a:ea typeface="华文中宋" pitchFamily="2" charset="-122"/>
              </a:rPr>
              <a:t>用户</a:t>
            </a:r>
            <a:r>
              <a:rPr lang="en-US" altLang="zh-CN" sz="1400">
                <a:solidFill>
                  <a:srgbClr val="000000"/>
                </a:solidFill>
                <a:latin typeface="华文中宋" pitchFamily="2" charset="-122"/>
                <a:ea typeface="华文中宋" pitchFamily="2" charset="-122"/>
              </a:rPr>
              <a:t>3</a:t>
            </a:r>
          </a:p>
        </p:txBody>
      </p:sp>
      <p:sp>
        <p:nvSpPr>
          <p:cNvPr id="17456" name="Text Box 57"/>
          <p:cNvSpPr txBox="1">
            <a:spLocks noChangeArrowheads="1"/>
          </p:cNvSpPr>
          <p:nvPr/>
        </p:nvSpPr>
        <p:spPr bwMode="auto">
          <a:xfrm>
            <a:off x="7385050" y="4527550"/>
            <a:ext cx="1085850" cy="366713"/>
          </a:xfrm>
          <a:prstGeom prst="rect">
            <a:avLst/>
          </a:prstGeom>
          <a:noFill/>
          <a:ln w="47625">
            <a:noFill/>
            <a:miter lim="800000"/>
            <a:headEnd/>
            <a:tailEnd/>
          </a:ln>
        </p:spPr>
        <p:txBody>
          <a:bodyPr wrap="none">
            <a:spAutoFit/>
          </a:bodyPr>
          <a:lstStyle/>
          <a:p>
            <a:r>
              <a:rPr lang="zh-CN" altLang="en-US">
                <a:latin typeface="华文中宋" pitchFamily="2" charset="-122"/>
                <a:ea typeface="华文中宋" pitchFamily="2" charset="-122"/>
              </a:rPr>
              <a:t>服务器 </a:t>
            </a:r>
            <a:r>
              <a:rPr lang="en-US" altLang="zh-CN">
                <a:latin typeface="华文中宋" pitchFamily="2" charset="-122"/>
                <a:ea typeface="华文中宋" pitchFamily="2" charset="-122"/>
              </a:rPr>
              <a:t>2</a:t>
            </a:r>
          </a:p>
        </p:txBody>
      </p:sp>
      <p:sp>
        <p:nvSpPr>
          <p:cNvPr id="17457" name="Text Box 58"/>
          <p:cNvSpPr txBox="1">
            <a:spLocks noChangeArrowheads="1"/>
          </p:cNvSpPr>
          <p:nvPr/>
        </p:nvSpPr>
        <p:spPr bwMode="auto">
          <a:xfrm>
            <a:off x="7410450" y="5156200"/>
            <a:ext cx="1085850" cy="366713"/>
          </a:xfrm>
          <a:prstGeom prst="rect">
            <a:avLst/>
          </a:prstGeom>
          <a:noFill/>
          <a:ln w="47625">
            <a:noFill/>
            <a:miter lim="800000"/>
            <a:headEnd/>
            <a:tailEnd/>
          </a:ln>
        </p:spPr>
        <p:txBody>
          <a:bodyPr wrap="none">
            <a:spAutoFit/>
          </a:bodyPr>
          <a:lstStyle/>
          <a:p>
            <a:r>
              <a:rPr lang="zh-CN" altLang="en-US">
                <a:latin typeface="华文中宋" pitchFamily="2" charset="-122"/>
                <a:ea typeface="华文中宋" pitchFamily="2" charset="-122"/>
              </a:rPr>
              <a:t>服务器 </a:t>
            </a:r>
            <a:r>
              <a:rPr lang="en-US" altLang="zh-CN">
                <a:latin typeface="华文中宋" pitchFamily="2" charset="-122"/>
                <a:ea typeface="华文中宋" pitchFamily="2" charset="-122"/>
              </a:rPr>
              <a:t>1</a:t>
            </a:r>
          </a:p>
        </p:txBody>
      </p:sp>
      <p:sp>
        <p:nvSpPr>
          <p:cNvPr id="17458" name="TextBox 100"/>
          <p:cNvSpPr txBox="1">
            <a:spLocks noChangeArrowheads="1"/>
          </p:cNvSpPr>
          <p:nvPr/>
        </p:nvSpPr>
        <p:spPr bwMode="auto">
          <a:xfrm>
            <a:off x="1884363" y="841375"/>
            <a:ext cx="2062162" cy="368300"/>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云计算前的机柜</a:t>
            </a:r>
          </a:p>
        </p:txBody>
      </p:sp>
      <p:sp>
        <p:nvSpPr>
          <p:cNvPr id="17459" name="TextBox 101"/>
          <p:cNvSpPr txBox="1">
            <a:spLocks noChangeArrowheads="1"/>
          </p:cNvSpPr>
          <p:nvPr/>
        </p:nvSpPr>
        <p:spPr bwMode="auto">
          <a:xfrm>
            <a:off x="6962775" y="855663"/>
            <a:ext cx="2062163" cy="369887"/>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云计算后的机柜</a:t>
            </a:r>
          </a:p>
        </p:txBody>
      </p:sp>
    </p:spTree>
    <p:custDataLst>
      <p:tags r:id="rId1"/>
    </p:custData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 name="标题 1"/>
          <p:cNvSpPr txBox="1">
            <a:spLocks/>
          </p:cNvSpPr>
          <p:nvPr/>
        </p:nvSpPr>
        <p:spPr>
          <a:xfrm>
            <a:off x="692150" y="69850"/>
            <a:ext cx="5903913" cy="585788"/>
          </a:xfrm>
          <a:prstGeom prst="rect">
            <a:avLst/>
          </a:prstGeom>
        </p:spPr>
        <p:txBody>
          <a:bodyPr/>
          <a:lstStyle/>
          <a:p>
            <a:pPr>
              <a:defRPr/>
            </a:pPr>
            <a:r>
              <a:rPr lang="en-US" altLang="zh-CN" sz="2400" b="1" kern="0" dirty="0">
                <a:latin typeface="微软雅黑" pitchFamily="34" charset="-122"/>
                <a:ea typeface="微软雅黑" pitchFamily="34" charset="-122"/>
                <a:cs typeface="+mj-cs"/>
              </a:rPr>
              <a:t>CloudEx</a:t>
            </a:r>
            <a:r>
              <a:rPr lang="zh-CN" altLang="en-US" sz="2400" b="1" kern="0" dirty="0">
                <a:latin typeface="微软雅黑" pitchFamily="34" charset="-122"/>
                <a:ea typeface="微软雅黑" pitchFamily="34" charset="-122"/>
                <a:cs typeface="+mj-cs"/>
              </a:rPr>
              <a:t>的价值 </a:t>
            </a:r>
            <a:r>
              <a:rPr lang="en-US" altLang="zh-CN" b="1" kern="0" dirty="0">
                <a:latin typeface="微软雅黑" pitchFamily="34" charset="-122"/>
                <a:ea typeface="微软雅黑" pitchFamily="34" charset="-122"/>
                <a:cs typeface="+mj-cs"/>
              </a:rPr>
              <a:t>–</a:t>
            </a:r>
            <a:r>
              <a:rPr lang="zh-CN" altLang="en-US" b="1" kern="0" dirty="0">
                <a:latin typeface="微软雅黑" pitchFamily="34" charset="-122"/>
                <a:ea typeface="微软雅黑" pitchFamily="34" charset="-122"/>
                <a:cs typeface="+mj-cs"/>
              </a:rPr>
              <a:t> 跨区域的数据中心资源管理</a:t>
            </a:r>
          </a:p>
        </p:txBody>
      </p:sp>
      <p:sp>
        <p:nvSpPr>
          <p:cNvPr id="103" name="Oval 4"/>
          <p:cNvSpPr>
            <a:spLocks noChangeArrowheads="1"/>
          </p:cNvSpPr>
          <p:nvPr/>
        </p:nvSpPr>
        <p:spPr bwMode="auto">
          <a:xfrm>
            <a:off x="3854450" y="4610100"/>
            <a:ext cx="292100" cy="279400"/>
          </a:xfrm>
          <a:prstGeom prst="ellipse">
            <a:avLst/>
          </a:prstGeom>
          <a:gradFill rotWithShape="1">
            <a:gsLst>
              <a:gs pos="0">
                <a:srgbClr val="3399FF"/>
              </a:gs>
              <a:gs pos="100000">
                <a:srgbClr val="0000FF"/>
              </a:gs>
            </a:gsLst>
            <a:lin ang="2700000" scaled="1"/>
          </a:gradFill>
          <a:ln w="9525">
            <a:solidFill>
              <a:srgbClr val="3399FF"/>
            </a:solidFill>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微软雅黑" pitchFamily="34" charset="-122"/>
              <a:ea typeface="微软雅黑" pitchFamily="34" charset="-122"/>
            </a:endParaRPr>
          </a:p>
        </p:txBody>
      </p:sp>
      <p:sp>
        <p:nvSpPr>
          <p:cNvPr id="104" name="Oval 5"/>
          <p:cNvSpPr>
            <a:spLocks noChangeArrowheads="1"/>
          </p:cNvSpPr>
          <p:nvPr/>
        </p:nvSpPr>
        <p:spPr bwMode="auto">
          <a:xfrm>
            <a:off x="4578350" y="3975100"/>
            <a:ext cx="292100" cy="279400"/>
          </a:xfrm>
          <a:prstGeom prst="ellipse">
            <a:avLst/>
          </a:prstGeom>
          <a:gradFill rotWithShape="1">
            <a:gsLst>
              <a:gs pos="0">
                <a:srgbClr val="660033"/>
              </a:gs>
              <a:gs pos="100000">
                <a:srgbClr val="990099"/>
              </a:gs>
            </a:gsLst>
            <a:lin ang="2700000" scaled="1"/>
          </a:gradFill>
          <a:ln w="9525">
            <a:solidFill>
              <a:srgbClr val="990099"/>
            </a:solidFill>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微软雅黑" pitchFamily="34" charset="-122"/>
              <a:ea typeface="微软雅黑" pitchFamily="34" charset="-122"/>
            </a:endParaRPr>
          </a:p>
        </p:txBody>
      </p:sp>
      <p:sp>
        <p:nvSpPr>
          <p:cNvPr id="105" name="Oval 6"/>
          <p:cNvSpPr>
            <a:spLocks noChangeArrowheads="1"/>
          </p:cNvSpPr>
          <p:nvPr/>
        </p:nvSpPr>
        <p:spPr bwMode="auto">
          <a:xfrm>
            <a:off x="5594350" y="4318000"/>
            <a:ext cx="292100" cy="279400"/>
          </a:xfrm>
          <a:prstGeom prst="ellipse">
            <a:avLst/>
          </a:prstGeom>
          <a:gradFill rotWithShape="1">
            <a:gsLst>
              <a:gs pos="0">
                <a:srgbClr val="3399FF"/>
              </a:gs>
              <a:gs pos="100000">
                <a:srgbClr val="0000FF"/>
              </a:gs>
            </a:gsLst>
            <a:lin ang="2700000" scaled="1"/>
          </a:gradFill>
          <a:ln w="9525">
            <a:solidFill>
              <a:srgbClr val="3399FF"/>
            </a:solidFill>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微软雅黑" pitchFamily="34" charset="-122"/>
              <a:ea typeface="微软雅黑" pitchFamily="34" charset="-122"/>
            </a:endParaRPr>
          </a:p>
        </p:txBody>
      </p:sp>
      <p:sp>
        <p:nvSpPr>
          <p:cNvPr id="106" name="Oval 7"/>
          <p:cNvSpPr>
            <a:spLocks noChangeArrowheads="1"/>
          </p:cNvSpPr>
          <p:nvPr/>
        </p:nvSpPr>
        <p:spPr bwMode="auto">
          <a:xfrm>
            <a:off x="5035550" y="5105400"/>
            <a:ext cx="292100" cy="279400"/>
          </a:xfrm>
          <a:prstGeom prst="ellipse">
            <a:avLst/>
          </a:prstGeom>
          <a:gradFill rotWithShape="1">
            <a:gsLst>
              <a:gs pos="0">
                <a:srgbClr val="3399FF"/>
              </a:gs>
              <a:gs pos="100000">
                <a:srgbClr val="0000FF"/>
              </a:gs>
            </a:gsLst>
            <a:lin ang="2700000" scaled="1"/>
          </a:gradFill>
          <a:ln w="9525">
            <a:solidFill>
              <a:srgbClr val="3399FF"/>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07" name="Oval 8"/>
          <p:cNvSpPr>
            <a:spLocks noChangeArrowheads="1"/>
          </p:cNvSpPr>
          <p:nvPr/>
        </p:nvSpPr>
        <p:spPr bwMode="auto">
          <a:xfrm>
            <a:off x="6775450" y="5270500"/>
            <a:ext cx="292100" cy="279400"/>
          </a:xfrm>
          <a:prstGeom prst="ellipse">
            <a:avLst/>
          </a:prstGeom>
          <a:gradFill rotWithShape="1">
            <a:gsLst>
              <a:gs pos="0">
                <a:srgbClr val="660033"/>
              </a:gs>
              <a:gs pos="100000">
                <a:srgbClr val="990099"/>
              </a:gs>
            </a:gsLst>
            <a:lin ang="2700000" scaled="1"/>
          </a:gradFill>
          <a:ln w="9525" algn="ctr">
            <a:solidFill>
              <a:srgbClr val="990099"/>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08" name="Oval 9"/>
          <p:cNvSpPr>
            <a:spLocks noChangeArrowheads="1"/>
          </p:cNvSpPr>
          <p:nvPr/>
        </p:nvSpPr>
        <p:spPr bwMode="auto">
          <a:xfrm>
            <a:off x="9175750" y="5321300"/>
            <a:ext cx="292100" cy="279400"/>
          </a:xfrm>
          <a:prstGeom prst="ellipse">
            <a:avLst/>
          </a:prstGeom>
          <a:gradFill rotWithShape="1">
            <a:gsLst>
              <a:gs pos="0">
                <a:srgbClr val="F8F8F8"/>
              </a:gs>
              <a:gs pos="100000">
                <a:srgbClr val="C0C0C0"/>
              </a:gs>
            </a:gsLst>
            <a:lin ang="2700000" scaled="1"/>
          </a:gradFill>
          <a:ln w="9525">
            <a:solidFill>
              <a:srgbClr val="DDDDDD"/>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09" name="Oval 10"/>
          <p:cNvSpPr>
            <a:spLocks noChangeArrowheads="1"/>
          </p:cNvSpPr>
          <p:nvPr/>
        </p:nvSpPr>
        <p:spPr bwMode="auto">
          <a:xfrm>
            <a:off x="8261350" y="2159000"/>
            <a:ext cx="292100" cy="279400"/>
          </a:xfrm>
          <a:prstGeom prst="ellipse">
            <a:avLst/>
          </a:prstGeom>
          <a:gradFill rotWithShape="1">
            <a:gsLst>
              <a:gs pos="0">
                <a:srgbClr val="660033"/>
              </a:gs>
              <a:gs pos="100000">
                <a:srgbClr val="990099"/>
              </a:gs>
            </a:gsLst>
            <a:lin ang="2700000" scaled="1"/>
          </a:gradFill>
          <a:ln w="9525" algn="ctr">
            <a:solidFill>
              <a:srgbClr val="990099"/>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0" name="Oval 11"/>
          <p:cNvSpPr>
            <a:spLocks noChangeArrowheads="1"/>
          </p:cNvSpPr>
          <p:nvPr/>
        </p:nvSpPr>
        <p:spPr bwMode="auto">
          <a:xfrm>
            <a:off x="6140450" y="3289300"/>
            <a:ext cx="292100" cy="279400"/>
          </a:xfrm>
          <a:prstGeom prst="ellipse">
            <a:avLst/>
          </a:prstGeom>
          <a:gradFill rotWithShape="1">
            <a:gsLst>
              <a:gs pos="0">
                <a:srgbClr val="F8F8F8"/>
              </a:gs>
              <a:gs pos="100000">
                <a:srgbClr val="C0C0C0"/>
              </a:gs>
            </a:gsLst>
            <a:lin ang="2700000" scaled="1"/>
          </a:gradFill>
          <a:ln w="9525" algn="ctr">
            <a:solidFill>
              <a:srgbClr val="DDDDDD"/>
            </a:solidFill>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Arial" charset="0"/>
            </a:endParaRPr>
          </a:p>
        </p:txBody>
      </p:sp>
      <p:sp>
        <p:nvSpPr>
          <p:cNvPr id="111" name="Oval 12"/>
          <p:cNvSpPr>
            <a:spLocks noChangeArrowheads="1"/>
          </p:cNvSpPr>
          <p:nvPr/>
        </p:nvSpPr>
        <p:spPr bwMode="auto">
          <a:xfrm>
            <a:off x="6877050" y="3975100"/>
            <a:ext cx="292100" cy="279400"/>
          </a:xfrm>
          <a:prstGeom prst="ellipse">
            <a:avLst/>
          </a:prstGeom>
          <a:gradFill rotWithShape="1">
            <a:gsLst>
              <a:gs pos="0">
                <a:srgbClr val="3399FF"/>
              </a:gs>
              <a:gs pos="100000">
                <a:srgbClr val="0000FF"/>
              </a:gs>
            </a:gsLst>
            <a:lin ang="2700000" scaled="1"/>
          </a:gradFill>
          <a:ln w="9525">
            <a:solidFill>
              <a:srgbClr val="3399FF"/>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2" name="Oval 13"/>
          <p:cNvSpPr>
            <a:spLocks noChangeArrowheads="1"/>
          </p:cNvSpPr>
          <p:nvPr/>
        </p:nvSpPr>
        <p:spPr bwMode="auto">
          <a:xfrm>
            <a:off x="7600950" y="3340100"/>
            <a:ext cx="292100" cy="279400"/>
          </a:xfrm>
          <a:prstGeom prst="ellipse">
            <a:avLst/>
          </a:prstGeom>
          <a:gradFill rotWithShape="1">
            <a:gsLst>
              <a:gs pos="0">
                <a:srgbClr val="3399FF"/>
              </a:gs>
              <a:gs pos="100000">
                <a:srgbClr val="0000FF"/>
              </a:gs>
            </a:gsLst>
            <a:lin ang="2700000" scaled="1"/>
          </a:gradFill>
          <a:ln w="9525">
            <a:solidFill>
              <a:srgbClr val="3399FF"/>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3" name="Oval 14"/>
          <p:cNvSpPr>
            <a:spLocks noChangeArrowheads="1"/>
          </p:cNvSpPr>
          <p:nvPr/>
        </p:nvSpPr>
        <p:spPr bwMode="auto">
          <a:xfrm>
            <a:off x="8921750" y="3378200"/>
            <a:ext cx="292100" cy="279400"/>
          </a:xfrm>
          <a:prstGeom prst="ellipse">
            <a:avLst/>
          </a:prstGeom>
          <a:gradFill rotWithShape="1">
            <a:gsLst>
              <a:gs pos="0">
                <a:srgbClr val="3399FF"/>
              </a:gs>
              <a:gs pos="100000">
                <a:srgbClr val="0000FF"/>
              </a:gs>
            </a:gsLst>
            <a:lin ang="2700000" scaled="1"/>
          </a:gradFill>
          <a:ln w="9525">
            <a:solidFill>
              <a:srgbClr val="3399FF"/>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4" name="Oval 15"/>
          <p:cNvSpPr>
            <a:spLocks noChangeArrowheads="1"/>
          </p:cNvSpPr>
          <p:nvPr/>
        </p:nvSpPr>
        <p:spPr bwMode="auto">
          <a:xfrm>
            <a:off x="8058150" y="4470400"/>
            <a:ext cx="292100" cy="279400"/>
          </a:xfrm>
          <a:prstGeom prst="ellipse">
            <a:avLst/>
          </a:prstGeom>
          <a:gradFill rotWithShape="1">
            <a:gsLst>
              <a:gs pos="0">
                <a:srgbClr val="3399FF"/>
              </a:gs>
              <a:gs pos="100000">
                <a:srgbClr val="0000FF"/>
              </a:gs>
            </a:gsLst>
            <a:lin ang="2700000" scaled="1"/>
          </a:gradFill>
          <a:ln w="9525">
            <a:solidFill>
              <a:srgbClr val="3399FF"/>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5" name="Line 16"/>
          <p:cNvSpPr>
            <a:spLocks noChangeShapeType="1"/>
          </p:cNvSpPr>
          <p:nvPr/>
        </p:nvSpPr>
        <p:spPr bwMode="auto">
          <a:xfrm>
            <a:off x="5340350" y="5308600"/>
            <a:ext cx="1409700" cy="1778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6" name="Line 17"/>
          <p:cNvSpPr>
            <a:spLocks noChangeShapeType="1"/>
          </p:cNvSpPr>
          <p:nvPr/>
        </p:nvSpPr>
        <p:spPr bwMode="auto">
          <a:xfrm flipV="1">
            <a:off x="6445250" y="3454400"/>
            <a:ext cx="1130300" cy="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7" name="Line 18"/>
          <p:cNvSpPr>
            <a:spLocks noChangeShapeType="1"/>
          </p:cNvSpPr>
          <p:nvPr/>
        </p:nvSpPr>
        <p:spPr bwMode="auto">
          <a:xfrm flipV="1">
            <a:off x="4883150" y="4102100"/>
            <a:ext cx="1955800" cy="254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8" name="Line 19"/>
          <p:cNvSpPr>
            <a:spLocks noChangeShapeType="1"/>
          </p:cNvSpPr>
          <p:nvPr/>
        </p:nvSpPr>
        <p:spPr bwMode="auto">
          <a:xfrm flipV="1">
            <a:off x="6940550" y="4254500"/>
            <a:ext cx="50800" cy="9525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19" name="Line 20"/>
          <p:cNvSpPr>
            <a:spLocks noChangeShapeType="1"/>
          </p:cNvSpPr>
          <p:nvPr/>
        </p:nvSpPr>
        <p:spPr bwMode="auto">
          <a:xfrm flipV="1">
            <a:off x="7092950" y="4673600"/>
            <a:ext cx="1028700" cy="6858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0" name="Line 21"/>
          <p:cNvSpPr>
            <a:spLocks noChangeShapeType="1"/>
          </p:cNvSpPr>
          <p:nvPr/>
        </p:nvSpPr>
        <p:spPr bwMode="auto">
          <a:xfrm flipV="1">
            <a:off x="7004050" y="5448300"/>
            <a:ext cx="2133600" cy="508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1" name="Line 22"/>
          <p:cNvSpPr>
            <a:spLocks noChangeShapeType="1"/>
          </p:cNvSpPr>
          <p:nvPr/>
        </p:nvSpPr>
        <p:spPr bwMode="auto">
          <a:xfrm>
            <a:off x="5886450" y="4533900"/>
            <a:ext cx="889000" cy="7874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2" name="Line 23"/>
          <p:cNvSpPr>
            <a:spLocks noChangeShapeType="1"/>
          </p:cNvSpPr>
          <p:nvPr/>
        </p:nvSpPr>
        <p:spPr bwMode="auto">
          <a:xfrm flipH="1">
            <a:off x="7029450" y="3632200"/>
            <a:ext cx="698500" cy="16510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3" name="Line 24"/>
          <p:cNvSpPr>
            <a:spLocks noChangeShapeType="1"/>
          </p:cNvSpPr>
          <p:nvPr/>
        </p:nvSpPr>
        <p:spPr bwMode="auto">
          <a:xfrm>
            <a:off x="4832350" y="4203700"/>
            <a:ext cx="762000" cy="2159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sz="2000" kern="0">
              <a:solidFill>
                <a:sysClr val="windowText" lastClr="000000"/>
              </a:solidFill>
              <a:latin typeface="微软雅黑" pitchFamily="34" charset="-122"/>
              <a:ea typeface="微软雅黑" pitchFamily="34" charset="-122"/>
            </a:endParaRPr>
          </a:p>
        </p:txBody>
      </p:sp>
      <p:sp>
        <p:nvSpPr>
          <p:cNvPr id="124" name="Line 25"/>
          <p:cNvSpPr>
            <a:spLocks noChangeShapeType="1"/>
          </p:cNvSpPr>
          <p:nvPr/>
        </p:nvSpPr>
        <p:spPr bwMode="auto">
          <a:xfrm>
            <a:off x="4794250" y="4267200"/>
            <a:ext cx="330200" cy="7874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sz="2000" kern="0">
              <a:solidFill>
                <a:sysClr val="windowText" lastClr="000000"/>
              </a:solidFill>
              <a:latin typeface="微软雅黑" pitchFamily="34" charset="-122"/>
              <a:ea typeface="微软雅黑" pitchFamily="34" charset="-122"/>
            </a:endParaRPr>
          </a:p>
        </p:txBody>
      </p:sp>
      <p:sp>
        <p:nvSpPr>
          <p:cNvPr id="125" name="Line 26"/>
          <p:cNvSpPr>
            <a:spLocks noChangeShapeType="1"/>
          </p:cNvSpPr>
          <p:nvPr/>
        </p:nvSpPr>
        <p:spPr bwMode="auto">
          <a:xfrm>
            <a:off x="8502650" y="2463800"/>
            <a:ext cx="457200" cy="9144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6" name="Line 27"/>
          <p:cNvSpPr>
            <a:spLocks noChangeShapeType="1"/>
          </p:cNvSpPr>
          <p:nvPr/>
        </p:nvSpPr>
        <p:spPr bwMode="auto">
          <a:xfrm flipH="1">
            <a:off x="7829550" y="2413000"/>
            <a:ext cx="520700" cy="9271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7" name="Line 28"/>
          <p:cNvSpPr>
            <a:spLocks noChangeShapeType="1"/>
          </p:cNvSpPr>
          <p:nvPr/>
        </p:nvSpPr>
        <p:spPr bwMode="auto">
          <a:xfrm flipH="1">
            <a:off x="8248650" y="2387600"/>
            <a:ext cx="177800" cy="21082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8" name="Line 29"/>
          <p:cNvSpPr>
            <a:spLocks noChangeShapeType="1"/>
          </p:cNvSpPr>
          <p:nvPr/>
        </p:nvSpPr>
        <p:spPr bwMode="auto">
          <a:xfrm>
            <a:off x="9086850" y="3632200"/>
            <a:ext cx="203200" cy="16637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29" name="Line 30"/>
          <p:cNvSpPr>
            <a:spLocks noChangeShapeType="1"/>
          </p:cNvSpPr>
          <p:nvPr/>
        </p:nvSpPr>
        <p:spPr bwMode="auto">
          <a:xfrm flipV="1">
            <a:off x="6394450" y="2298700"/>
            <a:ext cx="1866900" cy="10160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30" name="Line 31"/>
          <p:cNvSpPr>
            <a:spLocks noChangeShapeType="1"/>
          </p:cNvSpPr>
          <p:nvPr/>
        </p:nvSpPr>
        <p:spPr bwMode="auto">
          <a:xfrm flipV="1">
            <a:off x="4857750" y="3467100"/>
            <a:ext cx="1295400" cy="5334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sz="2000" kern="0">
              <a:solidFill>
                <a:sysClr val="windowText" lastClr="000000"/>
              </a:solidFill>
              <a:latin typeface="微软雅黑" pitchFamily="34" charset="-122"/>
              <a:ea typeface="微软雅黑" pitchFamily="34" charset="-122"/>
            </a:endParaRPr>
          </a:p>
        </p:txBody>
      </p:sp>
      <p:sp>
        <p:nvSpPr>
          <p:cNvPr id="131" name="Line 32"/>
          <p:cNvSpPr>
            <a:spLocks noChangeShapeType="1"/>
          </p:cNvSpPr>
          <p:nvPr/>
        </p:nvSpPr>
        <p:spPr bwMode="auto">
          <a:xfrm flipV="1">
            <a:off x="4044950" y="4191000"/>
            <a:ext cx="571500" cy="4318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sz="2000" kern="0">
              <a:solidFill>
                <a:sysClr val="windowText" lastClr="000000"/>
              </a:solidFill>
              <a:latin typeface="微软雅黑" pitchFamily="34" charset="-122"/>
              <a:ea typeface="微软雅黑" pitchFamily="34" charset="-122"/>
            </a:endParaRPr>
          </a:p>
        </p:txBody>
      </p:sp>
      <p:sp>
        <p:nvSpPr>
          <p:cNvPr id="132" name="Line 33"/>
          <p:cNvSpPr>
            <a:spLocks noChangeShapeType="1"/>
          </p:cNvSpPr>
          <p:nvPr/>
        </p:nvSpPr>
        <p:spPr bwMode="auto">
          <a:xfrm>
            <a:off x="8324850" y="4711700"/>
            <a:ext cx="863600" cy="609600"/>
          </a:xfrm>
          <a:prstGeom prst="line">
            <a:avLst/>
          </a:prstGeom>
          <a:noFill/>
          <a:ln w="9525">
            <a:solidFill>
              <a:srgbClr val="808080"/>
            </a:solidFill>
            <a:prstDash val="dash"/>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grpSp>
        <p:nvGrpSpPr>
          <p:cNvPr id="18465" name="Group 34"/>
          <p:cNvGrpSpPr>
            <a:grpSpLocks/>
          </p:cNvGrpSpPr>
          <p:nvPr/>
        </p:nvGrpSpPr>
        <p:grpSpPr bwMode="auto">
          <a:xfrm>
            <a:off x="1911350" y="3133725"/>
            <a:ext cx="4591050" cy="2320925"/>
            <a:chOff x="504" y="2366"/>
            <a:chExt cx="2892" cy="1462"/>
          </a:xfrm>
        </p:grpSpPr>
        <p:sp>
          <p:nvSpPr>
            <p:cNvPr id="134" name="Oval 35"/>
            <p:cNvSpPr>
              <a:spLocks noChangeArrowheads="1"/>
            </p:cNvSpPr>
            <p:nvPr/>
          </p:nvSpPr>
          <p:spPr bwMode="auto">
            <a:xfrm>
              <a:off x="2142" y="2856"/>
              <a:ext cx="270" cy="260"/>
            </a:xfrm>
            <a:prstGeom prst="ellipse">
              <a:avLst/>
            </a:prstGeom>
            <a:solidFill>
              <a:srgbClr val="FF0000">
                <a:alpha val="8000"/>
              </a:srgbClr>
            </a:solidFill>
            <a:ln w="19050">
              <a:solidFill>
                <a:srgbClr val="CC0000"/>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35" name="Oval 36"/>
            <p:cNvSpPr>
              <a:spLocks noChangeArrowheads="1"/>
            </p:cNvSpPr>
            <p:nvPr/>
          </p:nvSpPr>
          <p:spPr bwMode="auto">
            <a:xfrm>
              <a:off x="2422" y="3568"/>
              <a:ext cx="270" cy="260"/>
            </a:xfrm>
            <a:prstGeom prst="ellipse">
              <a:avLst/>
            </a:prstGeom>
            <a:solidFill>
              <a:srgbClr val="FF0000">
                <a:alpha val="8000"/>
              </a:srgbClr>
            </a:solidFill>
            <a:ln w="19050">
              <a:solidFill>
                <a:srgbClr val="CC0000"/>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36" name="Oval 37"/>
            <p:cNvSpPr>
              <a:spLocks noChangeArrowheads="1"/>
            </p:cNvSpPr>
            <p:nvPr/>
          </p:nvSpPr>
          <p:spPr bwMode="auto">
            <a:xfrm>
              <a:off x="3126" y="2424"/>
              <a:ext cx="270" cy="260"/>
            </a:xfrm>
            <a:prstGeom prst="ellipse">
              <a:avLst/>
            </a:prstGeom>
            <a:solidFill>
              <a:srgbClr val="FF0000">
                <a:alpha val="8000"/>
              </a:srgbClr>
            </a:solidFill>
            <a:ln w="19050">
              <a:solidFill>
                <a:srgbClr val="CC0000"/>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37" name="Line 38"/>
            <p:cNvSpPr>
              <a:spLocks noChangeShapeType="1"/>
            </p:cNvSpPr>
            <p:nvPr/>
          </p:nvSpPr>
          <p:spPr bwMode="auto">
            <a:xfrm flipV="1">
              <a:off x="2272" y="2584"/>
              <a:ext cx="0" cy="272"/>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38" name="Line 39"/>
            <p:cNvSpPr>
              <a:spLocks noChangeShapeType="1"/>
            </p:cNvSpPr>
            <p:nvPr/>
          </p:nvSpPr>
          <p:spPr bwMode="auto">
            <a:xfrm flipV="1">
              <a:off x="2560" y="2576"/>
              <a:ext cx="0" cy="984"/>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39" name="Line 40"/>
            <p:cNvSpPr>
              <a:spLocks noChangeShapeType="1"/>
            </p:cNvSpPr>
            <p:nvPr/>
          </p:nvSpPr>
          <p:spPr bwMode="auto">
            <a:xfrm flipH="1" flipV="1">
              <a:off x="1936" y="2576"/>
              <a:ext cx="1184" cy="0"/>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40" name="Line 41"/>
            <p:cNvSpPr>
              <a:spLocks noChangeShapeType="1"/>
            </p:cNvSpPr>
            <p:nvPr/>
          </p:nvSpPr>
          <p:spPr bwMode="auto">
            <a:xfrm flipV="1">
              <a:off x="1928" y="2366"/>
              <a:ext cx="0" cy="848"/>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41" name="Line 42"/>
            <p:cNvSpPr>
              <a:spLocks noChangeShapeType="1"/>
            </p:cNvSpPr>
            <p:nvPr/>
          </p:nvSpPr>
          <p:spPr bwMode="auto">
            <a:xfrm flipH="1" flipV="1">
              <a:off x="504" y="3216"/>
              <a:ext cx="1424" cy="0"/>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42" name="Line 43"/>
            <p:cNvSpPr>
              <a:spLocks noChangeShapeType="1"/>
            </p:cNvSpPr>
            <p:nvPr/>
          </p:nvSpPr>
          <p:spPr bwMode="auto">
            <a:xfrm flipV="1">
              <a:off x="504" y="2368"/>
              <a:ext cx="0" cy="848"/>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grpSp>
      <p:grpSp>
        <p:nvGrpSpPr>
          <p:cNvPr id="18466" name="Group 44"/>
          <p:cNvGrpSpPr>
            <a:grpSpLocks/>
          </p:cNvGrpSpPr>
          <p:nvPr/>
        </p:nvGrpSpPr>
        <p:grpSpPr bwMode="auto">
          <a:xfrm>
            <a:off x="2009775" y="1368425"/>
            <a:ext cx="4202113" cy="3074988"/>
            <a:chOff x="566" y="1254"/>
            <a:chExt cx="2647" cy="1937"/>
          </a:xfrm>
        </p:grpSpPr>
        <p:sp>
          <p:nvSpPr>
            <p:cNvPr id="144" name="Text Box 45"/>
            <p:cNvSpPr txBox="1">
              <a:spLocks noChangeArrowheads="1"/>
            </p:cNvSpPr>
            <p:nvPr/>
          </p:nvSpPr>
          <p:spPr bwMode="auto">
            <a:xfrm>
              <a:off x="566" y="2997"/>
              <a:ext cx="1305" cy="194"/>
            </a:xfrm>
            <a:prstGeom prst="rect">
              <a:avLst/>
            </a:prstGeom>
            <a:gradFill rotWithShape="1">
              <a:gsLst>
                <a:gs pos="0">
                  <a:srgbClr val="000000"/>
                </a:gs>
                <a:gs pos="100000">
                  <a:srgbClr val="5F5F5F"/>
                </a:gs>
              </a:gsLst>
              <a:lin ang="5400000" scaled="1"/>
            </a:gradFill>
            <a:ln w="9525" algn="ctr">
              <a:solidFill>
                <a:srgbClr val="1C1C1C"/>
              </a:solidFill>
              <a:miter lim="800000"/>
              <a:headEnd/>
              <a:tailEnd/>
            </a:ln>
            <a:effectLst/>
          </p:spPr>
          <p:txBody>
            <a:bodyPr>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网络状况</a:t>
              </a:r>
              <a:endParaRPr lang="en-US" altLang="zh-CN" sz="1400" b="1" kern="0" dirty="0">
                <a:solidFill>
                  <a:srgbClr val="FFFFFF"/>
                </a:solidFill>
                <a:latin typeface="微软雅黑" pitchFamily="34" charset="-122"/>
                <a:ea typeface="微软雅黑" pitchFamily="34" charset="-122"/>
              </a:endParaRPr>
            </a:p>
          </p:txBody>
        </p:sp>
        <p:sp>
          <p:nvSpPr>
            <p:cNvPr id="145" name="Text Box 46"/>
            <p:cNvSpPr txBox="1">
              <a:spLocks noChangeArrowheads="1"/>
            </p:cNvSpPr>
            <p:nvPr/>
          </p:nvSpPr>
          <p:spPr bwMode="auto">
            <a:xfrm>
              <a:off x="566" y="2781"/>
              <a:ext cx="1305" cy="194"/>
            </a:xfrm>
            <a:prstGeom prst="rect">
              <a:avLst/>
            </a:prstGeom>
            <a:gradFill rotWithShape="1">
              <a:gsLst>
                <a:gs pos="0">
                  <a:srgbClr val="000099"/>
                </a:gs>
                <a:gs pos="100000">
                  <a:srgbClr val="0033CC"/>
                </a:gs>
              </a:gsLst>
              <a:lin ang="5400000" scaled="1"/>
            </a:gradFill>
            <a:ln w="9525" algn="ctr">
              <a:solidFill>
                <a:srgbClr val="000066"/>
              </a:solidFill>
              <a:miter lim="800000"/>
              <a:headEnd/>
              <a:tailEnd/>
            </a:ln>
            <a:effectLst/>
          </p:spPr>
          <p:txBody>
            <a:bodyPr>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资源监控</a:t>
              </a:r>
              <a:endParaRPr lang="en-US" altLang="zh-CN" sz="1400" b="1" kern="0" dirty="0">
                <a:solidFill>
                  <a:srgbClr val="FFFFFF"/>
                </a:solidFill>
                <a:latin typeface="微软雅黑" pitchFamily="34" charset="-122"/>
                <a:ea typeface="微软雅黑" pitchFamily="34" charset="-122"/>
              </a:endParaRPr>
            </a:p>
          </p:txBody>
        </p:sp>
        <p:sp>
          <p:nvSpPr>
            <p:cNvPr id="146" name="Text Box 47"/>
            <p:cNvSpPr txBox="1">
              <a:spLocks noChangeArrowheads="1"/>
            </p:cNvSpPr>
            <p:nvPr/>
          </p:nvSpPr>
          <p:spPr bwMode="auto">
            <a:xfrm>
              <a:off x="566" y="2565"/>
              <a:ext cx="1305" cy="194"/>
            </a:xfrm>
            <a:prstGeom prst="rect">
              <a:avLst/>
            </a:prstGeom>
            <a:gradFill rotWithShape="1">
              <a:gsLst>
                <a:gs pos="0">
                  <a:srgbClr val="0066FF"/>
                </a:gs>
                <a:gs pos="100000">
                  <a:srgbClr val="33CCFF"/>
                </a:gs>
              </a:gsLst>
              <a:lin ang="5400000" scaled="1"/>
            </a:gradFill>
            <a:ln w="9525" algn="ctr">
              <a:solidFill>
                <a:srgbClr val="33CCFF"/>
              </a:solidFill>
              <a:miter lim="800000"/>
              <a:headEnd/>
              <a:tailEnd/>
            </a:ln>
            <a:effectLst/>
          </p:spPr>
          <p:txBody>
            <a:bodyPr>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系统故障</a:t>
              </a:r>
              <a:endParaRPr lang="en-US" altLang="zh-CN" sz="1400" b="1" kern="0" dirty="0">
                <a:solidFill>
                  <a:srgbClr val="FFFFFF"/>
                </a:solidFill>
                <a:latin typeface="微软雅黑" pitchFamily="34" charset="-122"/>
                <a:ea typeface="微软雅黑" pitchFamily="34" charset="-122"/>
              </a:endParaRPr>
            </a:p>
          </p:txBody>
        </p:sp>
        <p:sp>
          <p:nvSpPr>
            <p:cNvPr id="147" name="Text Box 48"/>
            <p:cNvSpPr txBox="1">
              <a:spLocks noChangeArrowheads="1"/>
            </p:cNvSpPr>
            <p:nvPr/>
          </p:nvSpPr>
          <p:spPr bwMode="auto">
            <a:xfrm>
              <a:off x="566" y="2349"/>
              <a:ext cx="1305" cy="194"/>
            </a:xfrm>
            <a:prstGeom prst="rect">
              <a:avLst/>
            </a:prstGeom>
            <a:gradFill rotWithShape="1">
              <a:gsLst>
                <a:gs pos="0">
                  <a:srgbClr val="006600"/>
                </a:gs>
                <a:gs pos="100000">
                  <a:srgbClr val="009900"/>
                </a:gs>
              </a:gsLst>
              <a:lin ang="5400000" scaled="1"/>
            </a:gradFill>
            <a:ln w="9525" algn="ctr">
              <a:solidFill>
                <a:srgbClr val="006600"/>
              </a:solidFill>
              <a:miter lim="800000"/>
              <a:headEnd/>
              <a:tailEnd/>
            </a:ln>
            <a:effectLst/>
          </p:spPr>
          <p:txBody>
            <a:bodyPr>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网络安全</a:t>
              </a:r>
              <a:endParaRPr lang="en-US" altLang="zh-CN" sz="1400" b="1" kern="0" dirty="0">
                <a:solidFill>
                  <a:srgbClr val="FFFFFF"/>
                </a:solidFill>
                <a:latin typeface="微软雅黑" pitchFamily="34" charset="-122"/>
                <a:ea typeface="微软雅黑" pitchFamily="34" charset="-122"/>
              </a:endParaRPr>
            </a:p>
          </p:txBody>
        </p:sp>
        <p:sp>
          <p:nvSpPr>
            <p:cNvPr id="148" name="Text Box 49"/>
            <p:cNvSpPr txBox="1">
              <a:spLocks noChangeArrowheads="1"/>
            </p:cNvSpPr>
            <p:nvPr/>
          </p:nvSpPr>
          <p:spPr bwMode="auto">
            <a:xfrm rot="16200000">
              <a:off x="1614" y="1563"/>
              <a:ext cx="795" cy="179"/>
            </a:xfrm>
            <a:prstGeom prst="rect">
              <a:avLst/>
            </a:prstGeom>
            <a:gradFill rotWithShape="1">
              <a:gsLst>
                <a:gs pos="0">
                  <a:srgbClr val="660066"/>
                </a:gs>
                <a:gs pos="100000">
                  <a:srgbClr val="990099"/>
                </a:gs>
              </a:gsLst>
              <a:lin ang="5400000" scaled="1"/>
            </a:gradFill>
            <a:ln w="9525" algn="ctr">
              <a:solidFill>
                <a:srgbClr val="660066"/>
              </a:solidFill>
              <a:miter lim="800000"/>
              <a:headEnd/>
              <a:tailEnd/>
            </a:ln>
            <a:effectLst/>
          </p:spPr>
          <p:txBody>
            <a:bodyPr vert="eaVert">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故障的处理</a:t>
              </a:r>
              <a:endParaRPr lang="en-US" altLang="zh-CN" sz="1400" b="1" kern="0" dirty="0">
                <a:solidFill>
                  <a:srgbClr val="FFFFFF"/>
                </a:solidFill>
                <a:latin typeface="微软雅黑" pitchFamily="34" charset="-122"/>
                <a:ea typeface="微软雅黑" pitchFamily="34" charset="-122"/>
              </a:endParaRPr>
            </a:p>
          </p:txBody>
        </p:sp>
        <p:sp>
          <p:nvSpPr>
            <p:cNvPr id="149" name="Text Box 50"/>
            <p:cNvSpPr txBox="1">
              <a:spLocks noChangeArrowheads="1"/>
            </p:cNvSpPr>
            <p:nvPr/>
          </p:nvSpPr>
          <p:spPr bwMode="auto">
            <a:xfrm rot="16200000">
              <a:off x="1838" y="1563"/>
              <a:ext cx="795" cy="179"/>
            </a:xfrm>
            <a:prstGeom prst="rect">
              <a:avLst/>
            </a:prstGeom>
            <a:gradFill rotWithShape="1">
              <a:gsLst>
                <a:gs pos="0">
                  <a:srgbClr val="800000"/>
                </a:gs>
                <a:gs pos="100000">
                  <a:srgbClr val="CC0066"/>
                </a:gs>
              </a:gsLst>
              <a:lin ang="5400000" scaled="1"/>
            </a:gradFill>
            <a:ln w="9525" algn="ctr">
              <a:solidFill>
                <a:srgbClr val="800000"/>
              </a:solidFill>
              <a:miter lim="800000"/>
              <a:headEnd/>
              <a:tailEnd/>
            </a:ln>
            <a:effectLst/>
          </p:spPr>
          <p:txBody>
            <a:bodyPr vert="eaVert">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应用的监控</a:t>
              </a:r>
              <a:endParaRPr lang="en-US" altLang="zh-CN" sz="1400" b="1" kern="0" dirty="0">
                <a:solidFill>
                  <a:srgbClr val="FFFFFF"/>
                </a:solidFill>
                <a:latin typeface="微软雅黑" pitchFamily="34" charset="-122"/>
                <a:ea typeface="微软雅黑" pitchFamily="34" charset="-122"/>
              </a:endParaRPr>
            </a:p>
          </p:txBody>
        </p:sp>
        <p:sp>
          <p:nvSpPr>
            <p:cNvPr id="150" name="Text Box 51"/>
            <p:cNvSpPr txBox="1">
              <a:spLocks noChangeArrowheads="1"/>
            </p:cNvSpPr>
            <p:nvPr/>
          </p:nvSpPr>
          <p:spPr bwMode="auto">
            <a:xfrm rot="16200000">
              <a:off x="2066" y="1563"/>
              <a:ext cx="795" cy="179"/>
            </a:xfrm>
            <a:prstGeom prst="rect">
              <a:avLst/>
            </a:prstGeom>
            <a:gradFill rotWithShape="1">
              <a:gsLst>
                <a:gs pos="0">
                  <a:srgbClr val="CC0000"/>
                </a:gs>
                <a:gs pos="100000">
                  <a:srgbClr val="FF0000"/>
                </a:gs>
              </a:gsLst>
              <a:lin ang="5400000" scaled="1"/>
            </a:gradFill>
            <a:ln w="9525" algn="ctr">
              <a:solidFill>
                <a:srgbClr val="CC0000"/>
              </a:solidFill>
              <a:miter lim="800000"/>
              <a:headEnd/>
              <a:tailEnd/>
            </a:ln>
            <a:effectLst/>
          </p:spPr>
          <p:txBody>
            <a:bodyPr vert="eaVert">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系统的升级</a:t>
              </a:r>
              <a:endParaRPr lang="en-US" altLang="zh-CN" sz="1400" b="1" kern="0" dirty="0">
                <a:solidFill>
                  <a:srgbClr val="FFFFFF"/>
                </a:solidFill>
                <a:latin typeface="微软雅黑" pitchFamily="34" charset="-122"/>
                <a:ea typeface="微软雅黑" pitchFamily="34" charset="-122"/>
              </a:endParaRPr>
            </a:p>
          </p:txBody>
        </p:sp>
        <p:sp>
          <p:nvSpPr>
            <p:cNvPr id="151" name="Text Box 52"/>
            <p:cNvSpPr txBox="1">
              <a:spLocks noChangeArrowheads="1"/>
            </p:cNvSpPr>
            <p:nvPr/>
          </p:nvSpPr>
          <p:spPr bwMode="auto">
            <a:xfrm rot="16200000">
              <a:off x="2286" y="1563"/>
              <a:ext cx="795" cy="179"/>
            </a:xfrm>
            <a:prstGeom prst="rect">
              <a:avLst/>
            </a:prstGeom>
            <a:gradFill rotWithShape="1">
              <a:gsLst>
                <a:gs pos="0">
                  <a:srgbClr val="CC0066"/>
                </a:gs>
                <a:gs pos="100000">
                  <a:srgbClr val="FF33CC"/>
                </a:gs>
              </a:gsLst>
              <a:lin ang="5400000" scaled="1"/>
            </a:gradFill>
            <a:ln w="9525" algn="ctr">
              <a:solidFill>
                <a:srgbClr val="CC0066"/>
              </a:solidFill>
              <a:miter lim="800000"/>
              <a:headEnd/>
              <a:tailEnd/>
            </a:ln>
            <a:effectLst/>
          </p:spPr>
          <p:txBody>
            <a:bodyPr vert="eaVert">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监控的问题</a:t>
              </a:r>
              <a:endParaRPr lang="en-US" altLang="zh-CN" sz="1400" b="1" kern="0" dirty="0">
                <a:solidFill>
                  <a:srgbClr val="FFFFFF"/>
                </a:solidFill>
                <a:latin typeface="微软雅黑" pitchFamily="34" charset="-122"/>
                <a:ea typeface="微软雅黑" pitchFamily="34" charset="-122"/>
              </a:endParaRPr>
            </a:p>
          </p:txBody>
        </p:sp>
        <p:sp>
          <p:nvSpPr>
            <p:cNvPr id="152" name="Text Box 53"/>
            <p:cNvSpPr txBox="1">
              <a:spLocks noChangeArrowheads="1"/>
            </p:cNvSpPr>
            <p:nvPr/>
          </p:nvSpPr>
          <p:spPr bwMode="auto">
            <a:xfrm rot="16200000">
              <a:off x="2506" y="1565"/>
              <a:ext cx="795" cy="174"/>
            </a:xfrm>
            <a:prstGeom prst="rect">
              <a:avLst/>
            </a:prstGeom>
            <a:gradFill rotWithShape="1">
              <a:gsLst>
                <a:gs pos="0">
                  <a:srgbClr val="FF6600"/>
                </a:gs>
                <a:gs pos="100000">
                  <a:srgbClr val="FFCC00"/>
                </a:gs>
              </a:gsLst>
              <a:lin ang="5400000" scaled="1"/>
            </a:gradFill>
            <a:ln w="9525" algn="ctr">
              <a:solidFill>
                <a:srgbClr val="FF9933"/>
              </a:solidFill>
              <a:miter lim="800000"/>
              <a:headEnd/>
              <a:tailEnd/>
            </a:ln>
            <a:effectLst/>
          </p:spPr>
          <p:txBody>
            <a:bodyPr vert="eaVert">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增加新节点</a:t>
              </a:r>
              <a:endParaRPr lang="en-US" altLang="zh-CN" sz="1400" b="1" kern="0" dirty="0">
                <a:solidFill>
                  <a:srgbClr val="FFFFFF"/>
                </a:solidFill>
                <a:latin typeface="微软雅黑" pitchFamily="34" charset="-122"/>
                <a:ea typeface="微软雅黑" pitchFamily="34" charset="-122"/>
              </a:endParaRPr>
            </a:p>
          </p:txBody>
        </p:sp>
        <p:sp>
          <p:nvSpPr>
            <p:cNvPr id="153" name="Text Box 54"/>
            <p:cNvSpPr txBox="1">
              <a:spLocks noChangeArrowheads="1"/>
            </p:cNvSpPr>
            <p:nvPr/>
          </p:nvSpPr>
          <p:spPr bwMode="auto">
            <a:xfrm rot="16200000">
              <a:off x="2726" y="1563"/>
              <a:ext cx="795" cy="179"/>
            </a:xfrm>
            <a:prstGeom prst="rect">
              <a:avLst/>
            </a:prstGeom>
            <a:gradFill rotWithShape="1">
              <a:gsLst>
                <a:gs pos="0">
                  <a:srgbClr val="808080"/>
                </a:gs>
                <a:gs pos="100000">
                  <a:srgbClr val="DDDDDD"/>
                </a:gs>
              </a:gsLst>
              <a:lin ang="5400000" scaled="1"/>
            </a:gradFill>
            <a:ln w="9525" algn="ctr">
              <a:solidFill>
                <a:srgbClr val="808080"/>
              </a:solidFill>
              <a:miter lim="800000"/>
              <a:headEnd/>
              <a:tailEnd/>
            </a:ln>
            <a:effectLst/>
          </p:spPr>
          <p:txBody>
            <a:bodyPr vert="eaVert">
              <a:spAutoFit/>
            </a:bodyPr>
            <a:lstStyle/>
            <a:p>
              <a:pPr algn="ctr" fontAlgn="auto">
                <a:spcBef>
                  <a:spcPts val="0"/>
                </a:spcBef>
                <a:spcAft>
                  <a:spcPts val="0"/>
                </a:spcAft>
                <a:defRPr/>
              </a:pPr>
              <a:r>
                <a:rPr lang="zh-CN" altLang="en-US" sz="1400" b="1" kern="0" dirty="0">
                  <a:solidFill>
                    <a:srgbClr val="FFFFFF"/>
                  </a:solidFill>
                  <a:latin typeface="微软雅黑" pitchFamily="34" charset="-122"/>
                  <a:ea typeface="微软雅黑" pitchFamily="34" charset="-122"/>
                </a:rPr>
                <a:t>备份与迁移</a:t>
              </a:r>
              <a:endParaRPr lang="en-US" altLang="zh-CN" sz="1400" b="1" kern="0" dirty="0">
                <a:solidFill>
                  <a:srgbClr val="FFFFFF"/>
                </a:solidFill>
                <a:latin typeface="微软雅黑" pitchFamily="34" charset="-122"/>
                <a:ea typeface="微软雅黑" pitchFamily="34" charset="-122"/>
              </a:endParaRPr>
            </a:p>
          </p:txBody>
        </p:sp>
      </p:grpSp>
      <p:sp>
        <p:nvSpPr>
          <p:cNvPr id="18467" name="TextBox 101"/>
          <p:cNvSpPr txBox="1">
            <a:spLocks noChangeArrowheads="1"/>
          </p:cNvSpPr>
          <p:nvPr/>
        </p:nvSpPr>
        <p:spPr bwMode="auto">
          <a:xfrm>
            <a:off x="6418263" y="6088063"/>
            <a:ext cx="3090862" cy="369887"/>
          </a:xfrm>
          <a:prstGeom prst="rect">
            <a:avLst/>
          </a:prstGeom>
          <a:noFill/>
          <a:ln w="9525">
            <a:noFill/>
            <a:miter lim="800000"/>
            <a:headEnd/>
            <a:tailEnd/>
          </a:ln>
        </p:spPr>
        <p:txBody>
          <a:bodyPr>
            <a:spAutoFit/>
          </a:bodyPr>
          <a:lstStyle/>
          <a:p>
            <a:r>
              <a:rPr lang="zh-CN" altLang="en-US" b="1">
                <a:latin typeface="微软雅黑" pitchFamily="34" charset="-122"/>
                <a:ea typeface="微软雅黑" pitchFamily="34" charset="-122"/>
              </a:rPr>
              <a:t>统一管理跨区域数据中心</a:t>
            </a:r>
          </a:p>
        </p:txBody>
      </p:sp>
      <p:cxnSp>
        <p:nvCxnSpPr>
          <p:cNvPr id="155" name="直接连接符 154"/>
          <p:cNvCxnSpPr/>
          <p:nvPr/>
        </p:nvCxnSpPr>
        <p:spPr>
          <a:xfrm>
            <a:off x="4776788" y="5975350"/>
            <a:ext cx="4719637" cy="1588"/>
          </a:xfrm>
          <a:prstGeom prst="line">
            <a:avLst/>
          </a:prstGeom>
          <a:ln/>
        </p:spPr>
        <p:style>
          <a:lnRef idx="3">
            <a:schemeClr val="accent6"/>
          </a:lnRef>
          <a:fillRef idx="0">
            <a:schemeClr val="accent6"/>
          </a:fillRef>
          <a:effectRef idx="2">
            <a:schemeClr val="accent6"/>
          </a:effectRef>
          <a:fontRef idx="minor">
            <a:schemeClr val="tx1"/>
          </a:fontRef>
        </p:style>
      </p:cxnSp>
      <p:pic>
        <p:nvPicPr>
          <p:cNvPr id="18469" name="图片 115" descr="云计算.jpg"/>
          <p:cNvPicPr>
            <a:picLocks noChangeAspect="1"/>
          </p:cNvPicPr>
          <p:nvPr/>
        </p:nvPicPr>
        <p:blipFill>
          <a:blip r:embed="rId5"/>
          <a:srcRect/>
          <a:stretch>
            <a:fillRect/>
          </a:stretch>
        </p:blipFill>
        <p:spPr bwMode="auto">
          <a:xfrm>
            <a:off x="5646738" y="6088063"/>
            <a:ext cx="842962" cy="298450"/>
          </a:xfrm>
          <a:prstGeom prst="rect">
            <a:avLst/>
          </a:prstGeom>
          <a:noFill/>
          <a:ln w="9525">
            <a:noFill/>
            <a:miter lim="800000"/>
            <a:headEnd/>
            <a:tailEnd/>
          </a:ln>
        </p:spPr>
      </p:pic>
      <p:sp>
        <p:nvSpPr>
          <p:cNvPr id="157" name="Oval 37"/>
          <p:cNvSpPr>
            <a:spLocks noChangeArrowheads="1"/>
          </p:cNvSpPr>
          <p:nvPr/>
        </p:nvSpPr>
        <p:spPr bwMode="auto">
          <a:xfrm>
            <a:off x="8204200" y="2092325"/>
            <a:ext cx="428625" cy="412750"/>
          </a:xfrm>
          <a:prstGeom prst="ellipse">
            <a:avLst/>
          </a:prstGeom>
          <a:solidFill>
            <a:srgbClr val="FF0000">
              <a:alpha val="8000"/>
            </a:srgbClr>
          </a:solidFill>
          <a:ln w="19050">
            <a:solidFill>
              <a:srgbClr val="CC0000"/>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58" name="Line 40"/>
          <p:cNvSpPr>
            <a:spLocks noChangeShapeType="1"/>
          </p:cNvSpPr>
          <p:nvPr/>
        </p:nvSpPr>
        <p:spPr bwMode="auto">
          <a:xfrm flipH="1" flipV="1">
            <a:off x="6324600" y="2298700"/>
            <a:ext cx="1879600" cy="0"/>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59" name="Line 41"/>
          <p:cNvSpPr>
            <a:spLocks noChangeShapeType="1"/>
          </p:cNvSpPr>
          <p:nvPr/>
        </p:nvSpPr>
        <p:spPr bwMode="auto">
          <a:xfrm flipV="1">
            <a:off x="6311900" y="1344613"/>
            <a:ext cx="0" cy="1346200"/>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sz="2000" kern="0">
              <a:solidFill>
                <a:sysClr val="windowText" lastClr="000000"/>
              </a:solidFill>
              <a:latin typeface="Arial" charset="0"/>
            </a:endParaRPr>
          </a:p>
        </p:txBody>
      </p:sp>
      <p:sp>
        <p:nvSpPr>
          <p:cNvPr id="160" name="Line 42"/>
          <p:cNvSpPr>
            <a:spLocks noChangeShapeType="1"/>
          </p:cNvSpPr>
          <p:nvPr/>
        </p:nvSpPr>
        <p:spPr bwMode="auto">
          <a:xfrm flipH="1" flipV="1">
            <a:off x="4051300" y="2693988"/>
            <a:ext cx="2260600" cy="0"/>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sz="2000" kern="0">
              <a:solidFill>
                <a:sysClr val="windowText" lastClr="000000"/>
              </a:solidFill>
              <a:latin typeface="Arial" charset="0"/>
            </a:endParaRPr>
          </a:p>
        </p:txBody>
      </p:sp>
      <p:sp>
        <p:nvSpPr>
          <p:cNvPr id="161" name="Line 43"/>
          <p:cNvSpPr>
            <a:spLocks noChangeShapeType="1"/>
          </p:cNvSpPr>
          <p:nvPr/>
        </p:nvSpPr>
        <p:spPr bwMode="auto">
          <a:xfrm flipV="1">
            <a:off x="4051300" y="1347788"/>
            <a:ext cx="0" cy="1346200"/>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sz="2000" kern="0">
              <a:solidFill>
                <a:sysClr val="windowText" lastClr="000000"/>
              </a:solidFill>
              <a:latin typeface="Arial" charset="0"/>
            </a:endParaRPr>
          </a:p>
        </p:txBody>
      </p:sp>
      <p:sp>
        <p:nvSpPr>
          <p:cNvPr id="162" name="Oval 36"/>
          <p:cNvSpPr>
            <a:spLocks noChangeArrowheads="1"/>
          </p:cNvSpPr>
          <p:nvPr/>
        </p:nvSpPr>
        <p:spPr bwMode="auto">
          <a:xfrm>
            <a:off x="7529513" y="3273425"/>
            <a:ext cx="428625" cy="412750"/>
          </a:xfrm>
          <a:prstGeom prst="ellipse">
            <a:avLst/>
          </a:prstGeom>
          <a:solidFill>
            <a:srgbClr val="FF0000">
              <a:alpha val="8000"/>
            </a:srgbClr>
          </a:solidFill>
          <a:ln w="19050">
            <a:solidFill>
              <a:srgbClr val="CC0000"/>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63" name="Line 39"/>
          <p:cNvSpPr>
            <a:spLocks noChangeShapeType="1"/>
          </p:cNvSpPr>
          <p:nvPr/>
        </p:nvSpPr>
        <p:spPr bwMode="auto">
          <a:xfrm flipV="1">
            <a:off x="7727950" y="2298700"/>
            <a:ext cx="0" cy="962025"/>
          </a:xfrm>
          <a:prstGeom prst="line">
            <a:avLst/>
          </a:prstGeom>
          <a:noFill/>
          <a:ln w="19050">
            <a:solidFill>
              <a:srgbClr val="CC0000"/>
            </a:solidFill>
            <a:round/>
            <a:headEnd/>
            <a:tailEnd/>
          </a:ln>
          <a:effectLst/>
        </p:spPr>
        <p:txBody>
          <a:bodyPr/>
          <a:lstStyle/>
          <a:p>
            <a:pPr fontAlgn="auto">
              <a:spcBef>
                <a:spcPts val="0"/>
              </a:spcBef>
              <a:spcAft>
                <a:spcPts val="0"/>
              </a:spcAft>
              <a:defRPr/>
            </a:pPr>
            <a:endParaRPr lang="zh-CN" altLang="en-US" kern="0">
              <a:solidFill>
                <a:sysClr val="windowText" lastClr="000000"/>
              </a:solidFill>
              <a:latin typeface="Arial" charset="0"/>
            </a:endParaRPr>
          </a:p>
        </p:txBody>
      </p:sp>
      <p:sp>
        <p:nvSpPr>
          <p:cNvPr id="18477" name="TextBox 164"/>
          <p:cNvSpPr txBox="1">
            <a:spLocks noChangeArrowheads="1"/>
          </p:cNvSpPr>
          <p:nvPr/>
        </p:nvSpPr>
        <p:spPr bwMode="auto">
          <a:xfrm>
            <a:off x="847725" y="958850"/>
            <a:ext cx="3006725" cy="1200150"/>
          </a:xfrm>
          <a:prstGeom prst="rect">
            <a:avLst/>
          </a:prstGeom>
          <a:noFill/>
          <a:ln w="9525">
            <a:noFill/>
            <a:miter lim="800000"/>
            <a:headEnd/>
            <a:tailEnd/>
          </a:ln>
        </p:spPr>
        <p:txBody>
          <a:bodyPr>
            <a:spAutoFit/>
          </a:bodyPr>
          <a:lstStyle/>
          <a:p>
            <a:pPr algn="just"/>
            <a:r>
              <a:rPr lang="en-US" altLang="zh-CN">
                <a:latin typeface="微软雅黑" pitchFamily="34" charset="-122"/>
                <a:ea typeface="微软雅黑" pitchFamily="34" charset="-122"/>
              </a:rPr>
              <a:t>      CloudEx</a:t>
            </a:r>
            <a:r>
              <a:rPr lang="zh-CN" altLang="en-US">
                <a:latin typeface="微软雅黑" pitchFamily="34" charset="-122"/>
                <a:ea typeface="微软雅黑" pitchFamily="34" charset="-122"/>
              </a:rPr>
              <a:t>可以让管理者仅通过一个管理平台便可管理、监控所有区域</a:t>
            </a:r>
            <a:r>
              <a:rPr lang="zh-CN" altLang="en-US" b="1">
                <a:latin typeface="微软雅黑" pitchFamily="34" charset="-122"/>
                <a:ea typeface="微软雅黑" pitchFamily="34" charset="-122"/>
              </a:rPr>
              <a:t>内</a:t>
            </a:r>
            <a:r>
              <a:rPr lang="zh-CN" altLang="en-US">
                <a:latin typeface="微软雅黑" pitchFamily="34" charset="-122"/>
                <a:ea typeface="微软雅黑" pitchFamily="34" charset="-122"/>
              </a:rPr>
              <a:t>的数据中心资源，统一控制与运营。</a:t>
            </a:r>
          </a:p>
        </p:txBody>
      </p:sp>
      <p:sp>
        <p:nvSpPr>
          <p:cNvPr id="18478" name="TextBox 165"/>
          <p:cNvSpPr txBox="1">
            <a:spLocks noChangeArrowheads="1"/>
          </p:cNvSpPr>
          <p:nvPr/>
        </p:nvSpPr>
        <p:spPr bwMode="auto">
          <a:xfrm>
            <a:off x="7927975" y="2505075"/>
            <a:ext cx="1255713" cy="369888"/>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北京机房</a:t>
            </a:r>
          </a:p>
        </p:txBody>
      </p:sp>
      <p:sp>
        <p:nvSpPr>
          <p:cNvPr id="18479" name="TextBox 166"/>
          <p:cNvSpPr txBox="1">
            <a:spLocks noChangeArrowheads="1"/>
          </p:cNvSpPr>
          <p:nvPr/>
        </p:nvSpPr>
        <p:spPr bwMode="auto">
          <a:xfrm>
            <a:off x="7270750" y="3692525"/>
            <a:ext cx="1255713" cy="368300"/>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亦庄机房</a:t>
            </a:r>
          </a:p>
        </p:txBody>
      </p:sp>
      <p:sp>
        <p:nvSpPr>
          <p:cNvPr id="18480" name="TextBox 167"/>
          <p:cNvSpPr txBox="1">
            <a:spLocks noChangeArrowheads="1"/>
          </p:cNvSpPr>
          <p:nvPr/>
        </p:nvSpPr>
        <p:spPr bwMode="auto">
          <a:xfrm>
            <a:off x="5834063" y="3686175"/>
            <a:ext cx="1255712" cy="369888"/>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太原机房</a:t>
            </a:r>
          </a:p>
        </p:txBody>
      </p:sp>
      <p:sp>
        <p:nvSpPr>
          <p:cNvPr id="18481" name="TextBox 168"/>
          <p:cNvSpPr txBox="1">
            <a:spLocks noChangeArrowheads="1"/>
          </p:cNvSpPr>
          <p:nvPr/>
        </p:nvSpPr>
        <p:spPr bwMode="auto">
          <a:xfrm>
            <a:off x="8607425" y="3697288"/>
            <a:ext cx="1255713" cy="369887"/>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济南机房</a:t>
            </a:r>
          </a:p>
        </p:txBody>
      </p:sp>
      <p:sp>
        <p:nvSpPr>
          <p:cNvPr id="18482" name="TextBox 169"/>
          <p:cNvSpPr txBox="1">
            <a:spLocks noChangeArrowheads="1"/>
          </p:cNvSpPr>
          <p:nvPr/>
        </p:nvSpPr>
        <p:spPr bwMode="auto">
          <a:xfrm>
            <a:off x="8820150" y="5549900"/>
            <a:ext cx="1255713" cy="369888"/>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广州机房</a:t>
            </a:r>
          </a:p>
        </p:txBody>
      </p:sp>
      <p:sp>
        <p:nvSpPr>
          <p:cNvPr id="18483" name="TextBox 170"/>
          <p:cNvSpPr txBox="1">
            <a:spLocks noChangeArrowheads="1"/>
          </p:cNvSpPr>
          <p:nvPr/>
        </p:nvSpPr>
        <p:spPr bwMode="auto">
          <a:xfrm>
            <a:off x="7723188" y="4749800"/>
            <a:ext cx="1254125" cy="369888"/>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上海机房</a:t>
            </a:r>
          </a:p>
        </p:txBody>
      </p:sp>
      <p:sp>
        <p:nvSpPr>
          <p:cNvPr id="18484" name="TextBox 171"/>
          <p:cNvSpPr txBox="1">
            <a:spLocks noChangeArrowheads="1"/>
          </p:cNvSpPr>
          <p:nvPr/>
        </p:nvSpPr>
        <p:spPr bwMode="auto">
          <a:xfrm>
            <a:off x="4641850" y="5499100"/>
            <a:ext cx="1255713" cy="369888"/>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成都机房</a:t>
            </a:r>
          </a:p>
        </p:txBody>
      </p:sp>
      <p:sp>
        <p:nvSpPr>
          <p:cNvPr id="18485" name="TextBox 172"/>
          <p:cNvSpPr txBox="1">
            <a:spLocks noChangeArrowheads="1"/>
          </p:cNvSpPr>
          <p:nvPr/>
        </p:nvSpPr>
        <p:spPr bwMode="auto">
          <a:xfrm>
            <a:off x="4257675" y="4321175"/>
            <a:ext cx="1255713" cy="368300"/>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西安机房</a:t>
            </a:r>
          </a:p>
        </p:txBody>
      </p:sp>
    </p:spTree>
    <p:custDataLst>
      <p:tags r:id="rId1"/>
    </p:custData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 name="标题 1"/>
          <p:cNvSpPr txBox="1">
            <a:spLocks/>
          </p:cNvSpPr>
          <p:nvPr/>
        </p:nvSpPr>
        <p:spPr>
          <a:xfrm>
            <a:off x="814388" y="88900"/>
            <a:ext cx="5486400" cy="585788"/>
          </a:xfrm>
          <a:prstGeom prst="rect">
            <a:avLst/>
          </a:prstGeom>
        </p:spPr>
        <p:txBody>
          <a:bodyPr/>
          <a:lstStyle/>
          <a:p>
            <a:pPr>
              <a:defRPr/>
            </a:pPr>
            <a:endParaRPr lang="zh-CN" altLang="en-US" sz="2800" b="1" kern="0" dirty="0">
              <a:latin typeface="华文中宋" pitchFamily="2" charset="-122"/>
              <a:ea typeface="华文中宋" pitchFamily="2" charset="-122"/>
              <a:cs typeface="+mj-cs"/>
            </a:endParaRPr>
          </a:p>
        </p:txBody>
      </p:sp>
      <p:sp>
        <p:nvSpPr>
          <p:cNvPr id="21" name="标题 1"/>
          <p:cNvSpPr txBox="1">
            <a:spLocks/>
          </p:cNvSpPr>
          <p:nvPr/>
        </p:nvSpPr>
        <p:spPr>
          <a:xfrm>
            <a:off x="1039813" y="130175"/>
            <a:ext cx="5486400" cy="585788"/>
          </a:xfrm>
          <a:prstGeom prst="rect">
            <a:avLst/>
          </a:prstGeom>
        </p:spPr>
        <p:txBody>
          <a:bodyPr/>
          <a:lstStyle/>
          <a:p>
            <a:pPr>
              <a:defRPr/>
            </a:pPr>
            <a:endParaRPr lang="zh-CN" altLang="en-US" sz="2800" b="1" kern="0" dirty="0">
              <a:latin typeface="华文中宋" pitchFamily="2" charset="-122"/>
              <a:ea typeface="华文中宋" pitchFamily="2" charset="-122"/>
              <a:cs typeface="+mj-cs"/>
            </a:endParaRPr>
          </a:p>
        </p:txBody>
      </p:sp>
      <p:pic>
        <p:nvPicPr>
          <p:cNvPr id="19460" name="Picture 2"/>
          <p:cNvPicPr>
            <a:picLocks noChangeAspect="1" noChangeArrowheads="1"/>
          </p:cNvPicPr>
          <p:nvPr/>
        </p:nvPicPr>
        <p:blipFill>
          <a:blip r:embed="rId5"/>
          <a:srcRect/>
          <a:stretch>
            <a:fillRect/>
          </a:stretch>
        </p:blipFill>
        <p:spPr bwMode="auto">
          <a:xfrm>
            <a:off x="1263650" y="760413"/>
            <a:ext cx="7820025" cy="5448300"/>
          </a:xfrm>
          <a:prstGeom prst="rect">
            <a:avLst/>
          </a:prstGeom>
          <a:noFill/>
          <a:ln w="9525">
            <a:noFill/>
            <a:miter lim="800000"/>
            <a:headEnd/>
            <a:tailEnd/>
          </a:ln>
        </p:spPr>
      </p:pic>
      <p:sp>
        <p:nvSpPr>
          <p:cNvPr id="23" name="标题 1"/>
          <p:cNvSpPr txBox="1">
            <a:spLocks/>
          </p:cNvSpPr>
          <p:nvPr/>
        </p:nvSpPr>
        <p:spPr>
          <a:xfrm>
            <a:off x="755650" y="114300"/>
            <a:ext cx="5486400" cy="585788"/>
          </a:xfrm>
          <a:prstGeom prst="rect">
            <a:avLst/>
          </a:prstGeom>
        </p:spPr>
        <p:txBody>
          <a:bodyPr/>
          <a:lstStyle/>
          <a:p>
            <a:pPr>
              <a:defRPr/>
            </a:pPr>
            <a:r>
              <a:rPr lang="en-US" altLang="zh-CN" sz="2400" b="1" kern="0" dirty="0">
                <a:solidFill>
                  <a:srgbClr val="000000"/>
                </a:solidFill>
                <a:latin typeface="微软雅黑" pitchFamily="34" charset="-122"/>
                <a:ea typeface="微软雅黑" pitchFamily="34" charset="-122"/>
              </a:rPr>
              <a:t>CloudEx</a:t>
            </a:r>
            <a:r>
              <a:rPr lang="zh-CN" altLang="en-US" sz="2400" b="1" kern="0" dirty="0">
                <a:solidFill>
                  <a:srgbClr val="000000"/>
                </a:solidFill>
                <a:latin typeface="微软雅黑" pitchFamily="34" charset="-122"/>
                <a:ea typeface="微软雅黑" pitchFamily="34" charset="-122"/>
              </a:rPr>
              <a:t>拓扑结构示意图</a:t>
            </a:r>
            <a:endParaRPr lang="en-US" altLang="zh-CN" sz="2400" b="1" kern="0" dirty="0">
              <a:solidFill>
                <a:srgbClr val="000000"/>
              </a:solidFill>
              <a:latin typeface="微软雅黑" pitchFamily="34" charset="-122"/>
              <a:ea typeface="微软雅黑" pitchFamily="34" charset="-122"/>
            </a:endParaRPr>
          </a:p>
          <a:p>
            <a:pPr>
              <a:defRPr/>
            </a:pPr>
            <a:endParaRPr lang="zh-CN" altLang="en-US" sz="2000" kern="0" dirty="0">
              <a:solidFill>
                <a:srgbClr val="000000"/>
              </a:solidFill>
              <a:latin typeface="华文中宋" pitchFamily="2" charset="-122"/>
              <a:ea typeface="华文中宋" pitchFamily="2" charset="-122"/>
            </a:endParaRPr>
          </a:p>
        </p:txBody>
      </p:sp>
    </p:spTree>
    <p:custDataLst>
      <p:tags r:id="rId1"/>
    </p:custData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标题 1"/>
          <p:cNvSpPr txBox="1">
            <a:spLocks/>
          </p:cNvSpPr>
          <p:nvPr/>
        </p:nvSpPr>
        <p:spPr>
          <a:xfrm>
            <a:off x="763588" y="84138"/>
            <a:ext cx="5662612" cy="585787"/>
          </a:xfrm>
          <a:prstGeom prst="rect">
            <a:avLst/>
          </a:prstGeom>
        </p:spPr>
        <p:txBody>
          <a:bodyPr/>
          <a:lstStyle/>
          <a:p>
            <a:pPr>
              <a:defRPr/>
            </a:pPr>
            <a:r>
              <a:rPr lang="en-US" altLang="zh-CN" sz="2200" kern="0" dirty="0">
                <a:solidFill>
                  <a:srgbClr val="000000"/>
                </a:solidFill>
                <a:latin typeface="微软雅黑" pitchFamily="34" charset="-122"/>
                <a:ea typeface="微软雅黑" pitchFamily="34" charset="-122"/>
              </a:rPr>
              <a:t>CloudEx</a:t>
            </a:r>
            <a:r>
              <a:rPr lang="zh-CN" altLang="en-US" sz="2200" kern="0" dirty="0">
                <a:solidFill>
                  <a:srgbClr val="000000"/>
                </a:solidFill>
                <a:latin typeface="微软雅黑" pitchFamily="34" charset="-122"/>
                <a:ea typeface="微软雅黑" pitchFamily="34" charset="-122"/>
              </a:rPr>
              <a:t>基础模块 </a:t>
            </a:r>
            <a:r>
              <a:rPr lang="en-US" altLang="zh-CN" sz="2200" kern="0" dirty="0">
                <a:solidFill>
                  <a:srgbClr val="000000"/>
                </a:solidFill>
                <a:latin typeface="微软雅黑" pitchFamily="34" charset="-122"/>
                <a:ea typeface="微软雅黑" pitchFamily="34" charset="-122"/>
              </a:rPr>
              <a:t>- </a:t>
            </a:r>
            <a:r>
              <a:rPr lang="zh-CN" altLang="en-US" sz="2000" kern="0" dirty="0">
                <a:solidFill>
                  <a:srgbClr val="000000"/>
                </a:solidFill>
                <a:latin typeface="微软雅黑" pitchFamily="34" charset="-122"/>
                <a:ea typeface="微软雅黑" pitchFamily="34" charset="-122"/>
              </a:rPr>
              <a:t>优化的虚拟化引擎</a:t>
            </a:r>
            <a:r>
              <a:rPr lang="en-US" altLang="zh-CN" sz="2000" kern="0" dirty="0">
                <a:solidFill>
                  <a:srgbClr val="000000"/>
                </a:solidFill>
                <a:latin typeface="微软雅黑" pitchFamily="34" charset="-122"/>
                <a:ea typeface="微软雅黑" pitchFamily="34" charset="-122"/>
              </a:rPr>
              <a:t>Xen</a:t>
            </a:r>
            <a:endParaRPr lang="zh-CN" altLang="en-US" sz="2200" kern="0" dirty="0">
              <a:solidFill>
                <a:srgbClr val="000000"/>
              </a:solidFill>
              <a:latin typeface="微软雅黑" pitchFamily="34" charset="-122"/>
              <a:ea typeface="微软雅黑" pitchFamily="34" charset="-122"/>
            </a:endParaRPr>
          </a:p>
          <a:p>
            <a:pPr>
              <a:defRPr/>
            </a:pPr>
            <a:endParaRPr lang="zh-CN" altLang="en-US" sz="2200" b="1" kern="0" dirty="0">
              <a:latin typeface="华文中宋" pitchFamily="2" charset="-122"/>
              <a:ea typeface="华文中宋" pitchFamily="2" charset="-122"/>
              <a:cs typeface="+mj-cs"/>
            </a:endParaRPr>
          </a:p>
        </p:txBody>
      </p:sp>
      <p:cxnSp>
        <p:nvCxnSpPr>
          <p:cNvPr id="8" name="直接连接符 7"/>
          <p:cNvCxnSpPr/>
          <p:nvPr/>
        </p:nvCxnSpPr>
        <p:spPr>
          <a:xfrm>
            <a:off x="868889" y="5101612"/>
            <a:ext cx="8568000" cy="1588"/>
          </a:xfrm>
          <a:prstGeom prst="line">
            <a:avLst/>
          </a:prstGeom>
          <a:ln>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0484" name="组合 8"/>
          <p:cNvGrpSpPr>
            <a:grpSpLocks/>
          </p:cNvGrpSpPr>
          <p:nvPr/>
        </p:nvGrpSpPr>
        <p:grpSpPr bwMode="auto">
          <a:xfrm>
            <a:off x="1185863" y="887413"/>
            <a:ext cx="8255000" cy="3941762"/>
            <a:chOff x="1185340" y="887803"/>
            <a:chExt cx="8255570" cy="3940630"/>
          </a:xfrm>
        </p:grpSpPr>
        <p:sp>
          <p:nvSpPr>
            <p:cNvPr id="10" name="矩形 9"/>
            <p:cNvSpPr/>
            <p:nvPr/>
          </p:nvSpPr>
          <p:spPr>
            <a:xfrm>
              <a:off x="1185340" y="4269793"/>
              <a:ext cx="7010884" cy="558640"/>
            </a:xfrm>
            <a:prstGeom prst="rect">
              <a:avLst/>
            </a:prstGeom>
            <a:solidFill>
              <a:srgbClr val="79C203">
                <a:shade val="30000"/>
                <a:satMod val="115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Hardware (x86 CPU, </a:t>
              </a:r>
              <a:r>
                <a:rPr lang="zh-CN" altLang="en-US" dirty="0">
                  <a:latin typeface="华文中宋" pitchFamily="2" charset="-122"/>
                  <a:ea typeface="华文中宋" pitchFamily="2" charset="-122"/>
                </a:rPr>
                <a:t>物理内存</a:t>
              </a:r>
              <a:r>
                <a:rPr lang="en-US" altLang="zh-CN" dirty="0">
                  <a:latin typeface="华文中宋" pitchFamily="2" charset="-122"/>
                  <a:ea typeface="华文中宋" pitchFamily="2" charset="-122"/>
                </a:rPr>
                <a:t>, </a:t>
              </a:r>
              <a:r>
                <a:rPr lang="zh-CN" altLang="en-US" dirty="0">
                  <a:latin typeface="华文中宋" pitchFamily="2" charset="-122"/>
                  <a:ea typeface="华文中宋" pitchFamily="2" charset="-122"/>
                </a:rPr>
                <a:t>网络</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 </a:t>
              </a:r>
              <a:r>
                <a:rPr lang="en-US" altLang="zh-CN" dirty="0">
                  <a:latin typeface="华文中宋" pitchFamily="2" charset="-122"/>
                  <a:ea typeface="华文中宋" pitchFamily="2" charset="-122"/>
                </a:rPr>
                <a:t>SCSI/IDE)</a:t>
              </a:r>
              <a:endParaRPr lang="zh-CN" altLang="en-US" dirty="0">
                <a:latin typeface="华文中宋" pitchFamily="2" charset="-122"/>
                <a:ea typeface="华文中宋" pitchFamily="2" charset="-122"/>
              </a:endParaRPr>
            </a:p>
          </p:txBody>
        </p:sp>
        <p:sp>
          <p:nvSpPr>
            <p:cNvPr id="11" name="矩形 10"/>
            <p:cNvSpPr/>
            <p:nvPr/>
          </p:nvSpPr>
          <p:spPr>
            <a:xfrm>
              <a:off x="1185340" y="3003332"/>
              <a:ext cx="8250807" cy="928421"/>
            </a:xfrm>
            <a:prstGeom prst="rect">
              <a:avLst/>
            </a:prstGeom>
            <a:solidFill>
              <a:srgbClr val="FE800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12" name="矩形 11"/>
            <p:cNvSpPr/>
            <p:nvPr/>
          </p:nvSpPr>
          <p:spPr>
            <a:xfrm>
              <a:off x="1320286" y="3095381"/>
              <a:ext cx="1079575" cy="744324"/>
            </a:xfrm>
            <a:prstGeom prst="rect">
              <a:avLst/>
            </a:prstGeom>
            <a:solidFill>
              <a:srgbClr val="DAF8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tx1"/>
                  </a:solidFill>
                </a:rPr>
                <a:t>Domain0</a:t>
              </a:r>
            </a:p>
            <a:p>
              <a:pPr algn="ctr">
                <a:defRPr/>
              </a:pPr>
              <a:r>
                <a:rPr lang="en-US" altLang="zh-CN" sz="1600" dirty="0">
                  <a:solidFill>
                    <a:schemeClr val="tx1"/>
                  </a:solidFill>
                </a:rPr>
                <a:t>Control</a:t>
              </a:r>
            </a:p>
            <a:p>
              <a:pPr algn="ctr">
                <a:defRPr/>
              </a:pPr>
              <a:r>
                <a:rPr lang="en-US" altLang="zh-CN" sz="1600" dirty="0">
                  <a:solidFill>
                    <a:schemeClr val="tx1"/>
                  </a:solidFill>
                </a:rPr>
                <a:t>Interface</a:t>
              </a:r>
              <a:endParaRPr lang="zh-CN" altLang="en-US" sz="1600" dirty="0">
                <a:solidFill>
                  <a:schemeClr val="tx1"/>
                </a:solidFill>
              </a:endParaRPr>
            </a:p>
          </p:txBody>
        </p:sp>
        <p:sp>
          <p:nvSpPr>
            <p:cNvPr id="13" name="矩形 12"/>
            <p:cNvSpPr/>
            <p:nvPr/>
          </p:nvSpPr>
          <p:spPr>
            <a:xfrm>
              <a:off x="2739609" y="3196952"/>
              <a:ext cx="1079575" cy="541183"/>
            </a:xfrm>
            <a:prstGeom prst="rect">
              <a:avLst/>
            </a:prstGeom>
            <a:solidFill>
              <a:srgbClr val="DAF8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tx1"/>
                  </a:solidFill>
                </a:rPr>
                <a:t>Virtual </a:t>
              </a:r>
            </a:p>
            <a:p>
              <a:pPr algn="ctr">
                <a:defRPr/>
              </a:pPr>
              <a:r>
                <a:rPr lang="en-US" altLang="zh-CN" sz="1600" dirty="0">
                  <a:solidFill>
                    <a:schemeClr val="tx1"/>
                  </a:solidFill>
                </a:rPr>
                <a:t>x86 CPU</a:t>
              </a:r>
              <a:endParaRPr lang="zh-CN" altLang="en-US" sz="1600" dirty="0">
                <a:solidFill>
                  <a:schemeClr val="tx1"/>
                </a:solidFill>
              </a:endParaRPr>
            </a:p>
          </p:txBody>
        </p:sp>
        <p:sp>
          <p:nvSpPr>
            <p:cNvPr id="14" name="矩形 13"/>
            <p:cNvSpPr/>
            <p:nvPr/>
          </p:nvSpPr>
          <p:spPr>
            <a:xfrm>
              <a:off x="4139881" y="3196952"/>
              <a:ext cx="1079575" cy="541183"/>
            </a:xfrm>
            <a:prstGeom prst="rect">
              <a:avLst/>
            </a:prstGeom>
            <a:solidFill>
              <a:srgbClr val="DAF8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tx1"/>
                  </a:solidFill>
                </a:rPr>
                <a:t>Virtual </a:t>
              </a:r>
            </a:p>
            <a:p>
              <a:pPr algn="ctr">
                <a:defRPr/>
              </a:pPr>
              <a:r>
                <a:rPr lang="en-US" altLang="zh-CN" sz="1600" dirty="0" err="1">
                  <a:solidFill>
                    <a:schemeClr val="tx1"/>
                  </a:solidFill>
                </a:rPr>
                <a:t>Phy</a:t>
              </a:r>
              <a:r>
                <a:rPr lang="en-US" altLang="zh-CN" sz="1600" dirty="0">
                  <a:solidFill>
                    <a:schemeClr val="tx1"/>
                  </a:solidFill>
                </a:rPr>
                <a:t> </a:t>
              </a:r>
              <a:r>
                <a:rPr lang="en-US" altLang="zh-CN" sz="1600" dirty="0" err="1">
                  <a:solidFill>
                    <a:schemeClr val="tx1"/>
                  </a:solidFill>
                </a:rPr>
                <a:t>Mem</a:t>
              </a:r>
              <a:endParaRPr lang="zh-CN" altLang="en-US" sz="1600" dirty="0">
                <a:solidFill>
                  <a:schemeClr val="tx1"/>
                </a:solidFill>
              </a:endParaRPr>
            </a:p>
          </p:txBody>
        </p:sp>
        <p:sp>
          <p:nvSpPr>
            <p:cNvPr id="15" name="矩形 14"/>
            <p:cNvSpPr/>
            <p:nvPr/>
          </p:nvSpPr>
          <p:spPr>
            <a:xfrm>
              <a:off x="5425845" y="3196952"/>
              <a:ext cx="1079575" cy="541183"/>
            </a:xfrm>
            <a:prstGeom prst="rect">
              <a:avLst/>
            </a:prstGeom>
            <a:solidFill>
              <a:srgbClr val="DAF8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tx1"/>
                  </a:solidFill>
                </a:rPr>
                <a:t>Virtual </a:t>
              </a:r>
            </a:p>
            <a:p>
              <a:pPr algn="ctr">
                <a:defRPr/>
              </a:pPr>
              <a:r>
                <a:rPr lang="en-US" altLang="zh-CN" sz="1600" dirty="0">
                  <a:solidFill>
                    <a:schemeClr val="tx1"/>
                  </a:solidFill>
                </a:rPr>
                <a:t>Network</a:t>
              </a:r>
              <a:endParaRPr lang="zh-CN" altLang="en-US" sz="1600" dirty="0">
                <a:solidFill>
                  <a:schemeClr val="tx1"/>
                </a:solidFill>
              </a:endParaRPr>
            </a:p>
          </p:txBody>
        </p:sp>
        <p:sp>
          <p:nvSpPr>
            <p:cNvPr id="16" name="矩形 15"/>
            <p:cNvSpPr/>
            <p:nvPr/>
          </p:nvSpPr>
          <p:spPr>
            <a:xfrm>
              <a:off x="6786427" y="3196952"/>
              <a:ext cx="1079575" cy="541183"/>
            </a:xfrm>
            <a:prstGeom prst="rect">
              <a:avLst/>
            </a:prstGeom>
            <a:solidFill>
              <a:srgbClr val="DAF8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tx1"/>
                  </a:solidFill>
                </a:rPr>
                <a:t>Virtual </a:t>
              </a:r>
            </a:p>
            <a:p>
              <a:pPr algn="ctr">
                <a:defRPr/>
              </a:pPr>
              <a:r>
                <a:rPr lang="en-US" altLang="zh-CN" sz="1600" dirty="0" err="1">
                  <a:solidFill>
                    <a:schemeClr val="tx1"/>
                  </a:solidFill>
                </a:rPr>
                <a:t>Blockdev</a:t>
              </a:r>
              <a:endParaRPr lang="zh-CN" altLang="en-US" sz="1600" dirty="0">
                <a:solidFill>
                  <a:schemeClr val="tx1"/>
                </a:solidFill>
              </a:endParaRPr>
            </a:p>
          </p:txBody>
        </p:sp>
        <p:cxnSp>
          <p:nvCxnSpPr>
            <p:cNvPr id="17" name="直接箭头连接符 16"/>
            <p:cNvCxnSpPr>
              <a:stCxn id="13" idx="2"/>
            </p:cNvCxnSpPr>
            <p:nvPr/>
          </p:nvCxnSpPr>
          <p:spPr>
            <a:xfrm rot="16200000" flipH="1">
              <a:off x="3013567" y="4003964"/>
              <a:ext cx="531659" cy="0"/>
            </a:xfrm>
            <a:prstGeom prst="straightConnector1">
              <a:avLst/>
            </a:prstGeom>
            <a:ln w="38100">
              <a:solidFill>
                <a:srgbClr val="000000"/>
              </a:solidFill>
              <a:prstDash val="sysDot"/>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6200000" flipH="1">
              <a:off x="4401138" y="4003964"/>
              <a:ext cx="531659" cy="0"/>
            </a:xfrm>
            <a:prstGeom prst="straightConnector1">
              <a:avLst/>
            </a:prstGeom>
            <a:ln w="38100">
              <a:solidFill>
                <a:srgbClr val="000000"/>
              </a:solidFill>
              <a:prstDash val="sysDot"/>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6200000" flipH="1">
              <a:off x="5696627" y="4003964"/>
              <a:ext cx="531659" cy="0"/>
            </a:xfrm>
            <a:prstGeom prst="straightConnector1">
              <a:avLst/>
            </a:prstGeom>
            <a:ln w="38100">
              <a:solidFill>
                <a:srgbClr val="000000"/>
              </a:solidFill>
              <a:prstDash val="sysDot"/>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rot="16200000" flipH="1">
              <a:off x="7039745" y="4003964"/>
              <a:ext cx="531659" cy="0"/>
            </a:xfrm>
            <a:prstGeom prst="straightConnector1">
              <a:avLst/>
            </a:prstGeom>
            <a:ln w="38100">
              <a:solidFill>
                <a:srgbClr val="000000"/>
              </a:solidFill>
              <a:prstDash val="sysDot"/>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97" name="TextBox 23"/>
            <p:cNvSpPr txBox="1">
              <a:spLocks noChangeArrowheads="1"/>
            </p:cNvSpPr>
            <p:nvPr/>
          </p:nvSpPr>
          <p:spPr bwMode="auto">
            <a:xfrm>
              <a:off x="8179355" y="3182436"/>
              <a:ext cx="1261555" cy="584775"/>
            </a:xfrm>
            <a:prstGeom prst="rect">
              <a:avLst/>
            </a:prstGeom>
            <a:noFill/>
            <a:ln w="9525">
              <a:noFill/>
              <a:miter lim="800000"/>
              <a:headEnd/>
              <a:tailEnd/>
            </a:ln>
          </p:spPr>
          <p:txBody>
            <a:bodyPr>
              <a:spAutoFit/>
            </a:bodyPr>
            <a:lstStyle/>
            <a:p>
              <a:pPr algn="ctr"/>
              <a:r>
                <a:rPr lang="en-US" altLang="zh-CN" sz="1600" b="1"/>
                <a:t>Xen</a:t>
              </a:r>
            </a:p>
            <a:p>
              <a:pPr algn="ctr"/>
              <a:r>
                <a:rPr lang="en-US" altLang="zh-CN" sz="1600" b="1"/>
                <a:t>Hypervisor</a:t>
              </a:r>
              <a:endParaRPr lang="zh-CN" altLang="en-US" sz="1600" b="1"/>
            </a:p>
          </p:txBody>
        </p:sp>
        <p:sp>
          <p:nvSpPr>
            <p:cNvPr id="25" name="矩形 24"/>
            <p:cNvSpPr/>
            <p:nvPr/>
          </p:nvSpPr>
          <p:spPr>
            <a:xfrm>
              <a:off x="1185340" y="1760677"/>
              <a:ext cx="1539981" cy="1174413"/>
            </a:xfrm>
            <a:prstGeom prst="rect">
              <a:avLst/>
            </a:prstGeom>
            <a:solidFill>
              <a:srgbClr val="DAF8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26" name="矩形 25"/>
            <p:cNvSpPr/>
            <p:nvPr/>
          </p:nvSpPr>
          <p:spPr>
            <a:xfrm>
              <a:off x="1185340" y="887803"/>
              <a:ext cx="1539981" cy="803044"/>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APP</a:t>
              </a:r>
              <a:endParaRPr lang="zh-CN" altLang="en-US" dirty="0">
                <a:latin typeface="华文中宋" pitchFamily="2" charset="-122"/>
                <a:ea typeface="华文中宋" pitchFamily="2" charset="-122"/>
              </a:endParaRPr>
            </a:p>
          </p:txBody>
        </p:sp>
        <p:sp>
          <p:nvSpPr>
            <p:cNvPr id="27" name="矩形 26"/>
            <p:cNvSpPr/>
            <p:nvPr/>
          </p:nvSpPr>
          <p:spPr>
            <a:xfrm>
              <a:off x="1307585" y="1892401"/>
              <a:ext cx="1295489" cy="43485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bg1"/>
                  </a:solidFill>
                </a:rPr>
                <a:t>Windows Server</a:t>
              </a:r>
              <a:endParaRPr lang="zh-CN" altLang="en-US" sz="1200" dirty="0">
                <a:solidFill>
                  <a:schemeClr val="bg1"/>
                </a:solidFill>
              </a:endParaRPr>
            </a:p>
          </p:txBody>
        </p:sp>
        <p:sp>
          <p:nvSpPr>
            <p:cNvPr id="28" name="矩形 27"/>
            <p:cNvSpPr/>
            <p:nvPr/>
          </p:nvSpPr>
          <p:spPr>
            <a:xfrm>
              <a:off x="2809464" y="1760677"/>
              <a:ext cx="1539981" cy="1174413"/>
            </a:xfrm>
            <a:prstGeom prst="rect">
              <a:avLst/>
            </a:prstGeom>
            <a:solidFill>
              <a:srgbClr val="DAF8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29" name="矩形 28"/>
            <p:cNvSpPr/>
            <p:nvPr/>
          </p:nvSpPr>
          <p:spPr>
            <a:xfrm>
              <a:off x="2809464" y="887803"/>
              <a:ext cx="1539981" cy="803044"/>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APP</a:t>
              </a:r>
              <a:endParaRPr lang="zh-CN" altLang="en-US" dirty="0">
                <a:latin typeface="华文中宋" pitchFamily="2" charset="-122"/>
                <a:ea typeface="华文中宋" pitchFamily="2" charset="-122"/>
              </a:endParaRPr>
            </a:p>
          </p:txBody>
        </p:sp>
        <p:sp>
          <p:nvSpPr>
            <p:cNvPr id="30" name="矩形 29"/>
            <p:cNvSpPr/>
            <p:nvPr/>
          </p:nvSpPr>
          <p:spPr>
            <a:xfrm>
              <a:off x="2931711" y="1892401"/>
              <a:ext cx="1295489" cy="43485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SUSE </a:t>
              </a:r>
              <a:endParaRPr lang="zh-CN" altLang="en-US" sz="1200" dirty="0"/>
            </a:p>
          </p:txBody>
        </p:sp>
        <p:sp>
          <p:nvSpPr>
            <p:cNvPr id="31" name="矩形 30"/>
            <p:cNvSpPr/>
            <p:nvPr/>
          </p:nvSpPr>
          <p:spPr>
            <a:xfrm>
              <a:off x="4441527" y="1760677"/>
              <a:ext cx="1539981" cy="1174413"/>
            </a:xfrm>
            <a:prstGeom prst="rect">
              <a:avLst/>
            </a:prstGeom>
            <a:solidFill>
              <a:srgbClr val="DAF8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32" name="矩形 31"/>
            <p:cNvSpPr/>
            <p:nvPr/>
          </p:nvSpPr>
          <p:spPr>
            <a:xfrm>
              <a:off x="4441527" y="887803"/>
              <a:ext cx="1539981" cy="803044"/>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APP</a:t>
              </a:r>
              <a:endParaRPr lang="zh-CN" altLang="en-US" dirty="0">
                <a:latin typeface="华文中宋" pitchFamily="2" charset="-122"/>
                <a:ea typeface="华文中宋" pitchFamily="2" charset="-122"/>
              </a:endParaRPr>
            </a:p>
          </p:txBody>
        </p:sp>
        <p:sp>
          <p:nvSpPr>
            <p:cNvPr id="33" name="矩形 32"/>
            <p:cNvSpPr/>
            <p:nvPr/>
          </p:nvSpPr>
          <p:spPr>
            <a:xfrm>
              <a:off x="4563773" y="1892401"/>
              <a:ext cx="1295489" cy="43485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err="1"/>
                <a:t>CentOS</a:t>
              </a:r>
              <a:endParaRPr lang="zh-CN" altLang="en-US" sz="1200" dirty="0"/>
            </a:p>
          </p:txBody>
        </p:sp>
        <p:sp>
          <p:nvSpPr>
            <p:cNvPr id="34" name="矩形 33"/>
            <p:cNvSpPr/>
            <p:nvPr/>
          </p:nvSpPr>
          <p:spPr>
            <a:xfrm>
              <a:off x="7092835" y="1760677"/>
              <a:ext cx="1539981" cy="1174413"/>
            </a:xfrm>
            <a:prstGeom prst="rect">
              <a:avLst/>
            </a:prstGeom>
            <a:solidFill>
              <a:srgbClr val="DAF8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35" name="矩形 34"/>
            <p:cNvSpPr/>
            <p:nvPr/>
          </p:nvSpPr>
          <p:spPr>
            <a:xfrm>
              <a:off x="7092835" y="887803"/>
              <a:ext cx="1539981" cy="803044"/>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APP</a:t>
              </a:r>
              <a:endParaRPr lang="zh-CN" altLang="en-US" dirty="0">
                <a:latin typeface="华文中宋" pitchFamily="2" charset="-122"/>
                <a:ea typeface="华文中宋" pitchFamily="2" charset="-122"/>
              </a:endParaRPr>
            </a:p>
          </p:txBody>
        </p:sp>
        <p:sp>
          <p:nvSpPr>
            <p:cNvPr id="36" name="矩形 35"/>
            <p:cNvSpPr/>
            <p:nvPr/>
          </p:nvSpPr>
          <p:spPr>
            <a:xfrm>
              <a:off x="7215081" y="1892401"/>
              <a:ext cx="1295489" cy="43485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err="1"/>
                <a:t>Redhat</a:t>
              </a:r>
              <a:endParaRPr lang="zh-CN" altLang="en-US" sz="1200" dirty="0"/>
            </a:p>
          </p:txBody>
        </p:sp>
        <p:sp>
          <p:nvSpPr>
            <p:cNvPr id="20510" name="TextBox 36"/>
            <p:cNvSpPr txBox="1">
              <a:spLocks noChangeArrowheads="1"/>
            </p:cNvSpPr>
            <p:nvPr/>
          </p:nvSpPr>
          <p:spPr bwMode="auto">
            <a:xfrm>
              <a:off x="1307430" y="2456153"/>
              <a:ext cx="1296000" cy="369332"/>
            </a:xfrm>
            <a:prstGeom prst="rect">
              <a:avLst/>
            </a:prstGeom>
            <a:noFill/>
            <a:ln w="9525">
              <a:noFill/>
              <a:miter lim="800000"/>
              <a:headEnd/>
              <a:tailEnd/>
            </a:ln>
          </p:spPr>
          <p:txBody>
            <a:bodyPr>
              <a:spAutoFit/>
            </a:bodyPr>
            <a:lstStyle/>
            <a:p>
              <a:pPr algn="ctr"/>
              <a:r>
                <a:rPr lang="en-US" altLang="zh-CN" b="1"/>
                <a:t>Guest OS</a:t>
              </a:r>
              <a:endParaRPr lang="zh-CN" altLang="en-US" b="1"/>
            </a:p>
          </p:txBody>
        </p:sp>
        <p:sp>
          <p:nvSpPr>
            <p:cNvPr id="20511" name="TextBox 37"/>
            <p:cNvSpPr txBox="1">
              <a:spLocks noChangeArrowheads="1"/>
            </p:cNvSpPr>
            <p:nvPr/>
          </p:nvSpPr>
          <p:spPr bwMode="auto">
            <a:xfrm>
              <a:off x="2931690" y="2456153"/>
              <a:ext cx="1296000" cy="369332"/>
            </a:xfrm>
            <a:prstGeom prst="rect">
              <a:avLst/>
            </a:prstGeom>
            <a:noFill/>
            <a:ln w="9525">
              <a:noFill/>
              <a:miter lim="800000"/>
              <a:headEnd/>
              <a:tailEnd/>
            </a:ln>
          </p:spPr>
          <p:txBody>
            <a:bodyPr>
              <a:spAutoFit/>
            </a:bodyPr>
            <a:lstStyle/>
            <a:p>
              <a:pPr algn="ctr"/>
              <a:r>
                <a:rPr lang="en-US" altLang="zh-CN" b="1"/>
                <a:t>Guest OS</a:t>
              </a:r>
              <a:endParaRPr lang="zh-CN" altLang="en-US" b="1"/>
            </a:p>
          </p:txBody>
        </p:sp>
        <p:sp>
          <p:nvSpPr>
            <p:cNvPr id="20512" name="TextBox 38"/>
            <p:cNvSpPr txBox="1">
              <a:spLocks noChangeArrowheads="1"/>
            </p:cNvSpPr>
            <p:nvPr/>
          </p:nvSpPr>
          <p:spPr bwMode="auto">
            <a:xfrm>
              <a:off x="4563794" y="2456153"/>
              <a:ext cx="1296000" cy="369332"/>
            </a:xfrm>
            <a:prstGeom prst="rect">
              <a:avLst/>
            </a:prstGeom>
            <a:noFill/>
            <a:ln w="9525">
              <a:noFill/>
              <a:miter lim="800000"/>
              <a:headEnd/>
              <a:tailEnd/>
            </a:ln>
          </p:spPr>
          <p:txBody>
            <a:bodyPr>
              <a:spAutoFit/>
            </a:bodyPr>
            <a:lstStyle/>
            <a:p>
              <a:pPr algn="ctr"/>
              <a:r>
                <a:rPr lang="en-US" altLang="zh-CN" b="1"/>
                <a:t>Guest OS</a:t>
              </a:r>
              <a:endParaRPr lang="zh-CN" altLang="en-US" b="1"/>
            </a:p>
          </p:txBody>
        </p:sp>
        <p:sp>
          <p:nvSpPr>
            <p:cNvPr id="20513" name="TextBox 39"/>
            <p:cNvSpPr txBox="1">
              <a:spLocks noChangeArrowheads="1"/>
            </p:cNvSpPr>
            <p:nvPr/>
          </p:nvSpPr>
          <p:spPr bwMode="auto">
            <a:xfrm>
              <a:off x="7214313" y="2456153"/>
              <a:ext cx="1296000" cy="369332"/>
            </a:xfrm>
            <a:prstGeom prst="rect">
              <a:avLst/>
            </a:prstGeom>
            <a:noFill/>
            <a:ln w="9525">
              <a:noFill/>
              <a:miter lim="800000"/>
              <a:headEnd/>
              <a:tailEnd/>
            </a:ln>
          </p:spPr>
          <p:txBody>
            <a:bodyPr>
              <a:spAutoFit/>
            </a:bodyPr>
            <a:lstStyle/>
            <a:p>
              <a:pPr algn="ctr"/>
              <a:r>
                <a:rPr lang="en-US" altLang="zh-CN" b="1"/>
                <a:t>Guest OS</a:t>
              </a:r>
              <a:endParaRPr lang="zh-CN" altLang="en-US" b="1"/>
            </a:p>
          </p:txBody>
        </p:sp>
        <p:sp>
          <p:nvSpPr>
            <p:cNvPr id="20514" name="TextBox 40"/>
            <p:cNvSpPr txBox="1">
              <a:spLocks noChangeArrowheads="1"/>
            </p:cNvSpPr>
            <p:nvPr/>
          </p:nvSpPr>
          <p:spPr bwMode="auto">
            <a:xfrm>
              <a:off x="6032081" y="2094909"/>
              <a:ext cx="1033973" cy="584775"/>
            </a:xfrm>
            <a:prstGeom prst="rect">
              <a:avLst/>
            </a:prstGeom>
            <a:noFill/>
            <a:ln w="9525">
              <a:noFill/>
              <a:miter lim="800000"/>
              <a:headEnd/>
              <a:tailEnd/>
            </a:ln>
          </p:spPr>
          <p:txBody>
            <a:bodyPr>
              <a:spAutoFit/>
            </a:bodyPr>
            <a:lstStyle/>
            <a:p>
              <a:r>
                <a:rPr lang="en-US" altLang="zh-CN" sz="3200" b="1"/>
                <a:t>……</a:t>
              </a:r>
              <a:endParaRPr lang="zh-CN" altLang="en-US" sz="3200" b="1"/>
            </a:p>
          </p:txBody>
        </p:sp>
        <p:cxnSp>
          <p:nvCxnSpPr>
            <p:cNvPr id="42" name="直接连接符 41"/>
            <p:cNvCxnSpPr/>
            <p:nvPr/>
          </p:nvCxnSpPr>
          <p:spPr>
            <a:xfrm>
              <a:off x="6035487" y="2181243"/>
              <a:ext cx="1008133"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035487" y="2770037"/>
              <a:ext cx="100813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0485" name="TextBox 43"/>
          <p:cNvSpPr txBox="1">
            <a:spLocks noChangeArrowheads="1"/>
          </p:cNvSpPr>
          <p:nvPr/>
        </p:nvSpPr>
        <p:spPr bwMode="auto">
          <a:xfrm>
            <a:off x="931863" y="5130800"/>
            <a:ext cx="8715375" cy="1338263"/>
          </a:xfrm>
          <a:prstGeom prst="rect">
            <a:avLst/>
          </a:prstGeom>
          <a:noFill/>
          <a:ln w="9525">
            <a:noFill/>
            <a:miter lim="800000"/>
            <a:headEnd/>
            <a:tailEnd/>
          </a:ln>
        </p:spPr>
        <p:txBody>
          <a:bodyPr>
            <a:spAutoFit/>
          </a:bodyPr>
          <a:lstStyle/>
          <a:p>
            <a:pPr>
              <a:lnSpc>
                <a:spcPct val="150000"/>
              </a:lnSpc>
              <a:buClr>
                <a:srgbClr val="79C203"/>
              </a:buClr>
              <a:buSzPct val="100000"/>
              <a:buFont typeface="Wingdings" pitchFamily="2" charset="2"/>
              <a:buChar char="u"/>
            </a:pPr>
            <a:r>
              <a:rPr lang="en-US" altLang="zh-CN">
                <a:latin typeface="微软雅黑" pitchFamily="34" charset="-122"/>
                <a:ea typeface="微软雅黑" pitchFamily="34" charset="-122"/>
              </a:rPr>
              <a:t> Xen</a:t>
            </a:r>
            <a:r>
              <a:rPr lang="zh-CN" altLang="en-US">
                <a:latin typeface="微软雅黑" pitchFamily="34" charset="-122"/>
                <a:ea typeface="微软雅黑" pitchFamily="34" charset="-122"/>
              </a:rPr>
              <a:t> </a:t>
            </a:r>
            <a:r>
              <a:rPr lang="en-US" altLang="zh-CN">
                <a:latin typeface="微软雅黑" pitchFamily="34" charset="-122"/>
                <a:ea typeface="微软雅黑" pitchFamily="34" charset="-122"/>
              </a:rPr>
              <a:t>Hypervisor</a:t>
            </a:r>
            <a:r>
              <a:rPr lang="zh-CN" altLang="en-US">
                <a:latin typeface="微软雅黑" pitchFamily="34" charset="-122"/>
                <a:ea typeface="微软雅黑" pitchFamily="34" charset="-122"/>
              </a:rPr>
              <a:t>是当今速度最快、安全性最好的基础虚拟化技术。</a:t>
            </a:r>
            <a:endParaRPr lang="en-US" altLang="zh-CN">
              <a:latin typeface="微软雅黑" pitchFamily="34" charset="-122"/>
              <a:ea typeface="微软雅黑" pitchFamily="34" charset="-122"/>
            </a:endParaRPr>
          </a:p>
          <a:p>
            <a:pPr>
              <a:lnSpc>
                <a:spcPct val="150000"/>
              </a:lnSpc>
              <a:buClr>
                <a:srgbClr val="79C203"/>
              </a:buClr>
              <a:buFont typeface="Wingdings" pitchFamily="2" charset="2"/>
              <a:buChar char="u"/>
            </a:pPr>
            <a:r>
              <a:rPr lang="en-US" altLang="zh-CN">
                <a:latin typeface="微软雅黑" pitchFamily="34" charset="-122"/>
                <a:ea typeface="微软雅黑" pitchFamily="34" charset="-122"/>
              </a:rPr>
              <a:t> Xen</a:t>
            </a:r>
            <a:r>
              <a:rPr lang="zh-CN" altLang="en-US">
                <a:latin typeface="微软雅黑" pitchFamily="34" charset="-122"/>
                <a:ea typeface="微软雅黑" pitchFamily="34" charset="-122"/>
              </a:rPr>
              <a:t>的虚拟化技术是业界公认的最快速和最安全的软件虚拟化技术。</a:t>
            </a:r>
            <a:endParaRPr lang="en-US" altLang="zh-CN">
              <a:latin typeface="微软雅黑" pitchFamily="34" charset="-122"/>
              <a:ea typeface="微软雅黑" pitchFamily="34" charset="-122"/>
            </a:endParaRPr>
          </a:p>
          <a:p>
            <a:pPr>
              <a:lnSpc>
                <a:spcPct val="150000"/>
              </a:lnSpc>
              <a:buClr>
                <a:srgbClr val="79C203"/>
              </a:buClr>
              <a:buFont typeface="Wingdings" pitchFamily="2" charset="2"/>
              <a:buChar char="u"/>
            </a:pPr>
            <a:r>
              <a:rPr lang="en-US" altLang="zh-CN">
                <a:latin typeface="微软雅黑" pitchFamily="34" charset="-122"/>
                <a:ea typeface="微软雅黑" pitchFamily="34" charset="-122"/>
              </a:rPr>
              <a:t> Xen</a:t>
            </a:r>
            <a:r>
              <a:rPr lang="zh-CN" altLang="en-US">
                <a:latin typeface="微软雅黑" pitchFamily="34" charset="-122"/>
                <a:ea typeface="微软雅黑" pitchFamily="34" charset="-122"/>
              </a:rPr>
              <a:t>为虚拟机提供了几近原生的性能，基准测试表明</a:t>
            </a:r>
            <a:r>
              <a:rPr lang="en-US" altLang="zh-CN">
                <a:latin typeface="微软雅黑" pitchFamily="34" charset="-122"/>
                <a:ea typeface="微软雅黑" pitchFamily="34" charset="-122"/>
              </a:rPr>
              <a:t>Xen</a:t>
            </a:r>
            <a:r>
              <a:rPr lang="zh-CN" altLang="en-US">
                <a:latin typeface="微软雅黑" pitchFamily="34" charset="-122"/>
                <a:ea typeface="微软雅黑" pitchFamily="34" charset="-122"/>
              </a:rPr>
              <a:t>的开销一般低于</a:t>
            </a:r>
            <a:r>
              <a:rPr lang="en-US" altLang="zh-CN">
                <a:latin typeface="微软雅黑" pitchFamily="34" charset="-122"/>
                <a:ea typeface="微软雅黑" pitchFamily="34" charset="-122"/>
              </a:rPr>
              <a:t>5%</a:t>
            </a:r>
            <a:r>
              <a:rPr lang="zh-CN" altLang="en-US">
                <a:latin typeface="微软雅黑" pitchFamily="34" charset="-122"/>
                <a:ea typeface="微软雅黑" pitchFamily="34" charset="-122"/>
              </a:rPr>
              <a:t>。</a:t>
            </a:r>
          </a:p>
        </p:txBody>
      </p:sp>
    </p:spTree>
    <p:custDataLst>
      <p:tags r:id="rId1"/>
    </p:custData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圆角矩形 31"/>
          <p:cNvSpPr>
            <a:spLocks noChangeArrowheads="1"/>
          </p:cNvSpPr>
          <p:nvPr/>
        </p:nvSpPr>
        <p:spPr bwMode="auto">
          <a:xfrm>
            <a:off x="2381250" y="3267075"/>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3075" name="圆角矩形 32"/>
          <p:cNvSpPr>
            <a:spLocks noChangeArrowheads="1"/>
          </p:cNvSpPr>
          <p:nvPr/>
        </p:nvSpPr>
        <p:spPr bwMode="auto">
          <a:xfrm>
            <a:off x="2381250" y="4195763"/>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3076" name="AutoShape 108"/>
          <p:cNvSpPr>
            <a:spLocks noChangeArrowheads="1"/>
          </p:cNvSpPr>
          <p:nvPr/>
        </p:nvSpPr>
        <p:spPr bwMode="auto">
          <a:xfrm>
            <a:off x="2697163" y="43576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四</a:t>
            </a:r>
          </a:p>
        </p:txBody>
      </p:sp>
      <p:sp>
        <p:nvSpPr>
          <p:cNvPr id="3077" name="Text Box 7"/>
          <p:cNvSpPr txBox="1">
            <a:spLocks noChangeArrowheads="1"/>
          </p:cNvSpPr>
          <p:nvPr/>
        </p:nvSpPr>
        <p:spPr bwMode="auto">
          <a:xfrm>
            <a:off x="3524250" y="3506788"/>
            <a:ext cx="4500563" cy="461962"/>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世纪互联云计算</a:t>
            </a:r>
            <a:r>
              <a:rPr lang="en-US" altLang="zh-CN" sz="2400" b="1">
                <a:latin typeface="微软雅黑" pitchFamily="34" charset="-122"/>
                <a:ea typeface="微软雅黑" pitchFamily="34" charset="-122"/>
              </a:rPr>
              <a:t>-CloudEx</a:t>
            </a:r>
          </a:p>
        </p:txBody>
      </p:sp>
      <p:sp>
        <p:nvSpPr>
          <p:cNvPr id="3078" name="Text Box 8"/>
          <p:cNvSpPr txBox="1">
            <a:spLocks noChangeArrowheads="1"/>
          </p:cNvSpPr>
          <p:nvPr/>
        </p:nvSpPr>
        <p:spPr bwMode="auto">
          <a:xfrm>
            <a:off x="3559175" y="4435475"/>
            <a:ext cx="4795838" cy="461963"/>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世纪互联提供的云计算相关服务</a:t>
            </a:r>
            <a:endParaRPr lang="zh-CN" altLang="en-US" sz="4200" b="1">
              <a:latin typeface="微软雅黑" pitchFamily="34" charset="-122"/>
              <a:ea typeface="微软雅黑" pitchFamily="34" charset="-122"/>
            </a:endParaRPr>
          </a:p>
        </p:txBody>
      </p:sp>
      <p:sp>
        <p:nvSpPr>
          <p:cNvPr id="3079" name="AutoShape 100"/>
          <p:cNvSpPr>
            <a:spLocks noChangeArrowheads="1"/>
          </p:cNvSpPr>
          <p:nvPr/>
        </p:nvSpPr>
        <p:spPr bwMode="auto">
          <a:xfrm>
            <a:off x="2697163" y="34178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三</a:t>
            </a:r>
          </a:p>
        </p:txBody>
      </p:sp>
      <p:sp>
        <p:nvSpPr>
          <p:cNvPr id="3080" name="圆角矩形 31"/>
          <p:cNvSpPr>
            <a:spLocks noChangeArrowheads="1"/>
          </p:cNvSpPr>
          <p:nvPr/>
        </p:nvSpPr>
        <p:spPr bwMode="auto">
          <a:xfrm>
            <a:off x="2381250" y="2338388"/>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3081" name="AutoShape 98"/>
          <p:cNvSpPr>
            <a:spLocks noChangeArrowheads="1"/>
          </p:cNvSpPr>
          <p:nvPr/>
        </p:nvSpPr>
        <p:spPr bwMode="auto">
          <a:xfrm>
            <a:off x="2687638" y="24780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二</a:t>
            </a:r>
          </a:p>
        </p:txBody>
      </p:sp>
      <p:sp>
        <p:nvSpPr>
          <p:cNvPr id="3082" name="Text Box 7"/>
          <p:cNvSpPr txBox="1">
            <a:spLocks noChangeArrowheads="1"/>
          </p:cNvSpPr>
          <p:nvPr/>
        </p:nvSpPr>
        <p:spPr bwMode="auto">
          <a:xfrm>
            <a:off x="3595688" y="2543175"/>
            <a:ext cx="4429125" cy="461963"/>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云计算对新媒体的影响</a:t>
            </a:r>
            <a:endParaRPr lang="en-US" altLang="zh-CN" sz="2400" b="1">
              <a:latin typeface="微软雅黑" pitchFamily="34" charset="-122"/>
              <a:ea typeface="微软雅黑" pitchFamily="34" charset="-122"/>
            </a:endParaRPr>
          </a:p>
        </p:txBody>
      </p:sp>
      <p:sp>
        <p:nvSpPr>
          <p:cNvPr id="35" name="圆角矩形 34"/>
          <p:cNvSpPr/>
          <p:nvPr/>
        </p:nvSpPr>
        <p:spPr bwMode="auto">
          <a:xfrm>
            <a:off x="2392363" y="1419225"/>
            <a:ext cx="6000750" cy="857250"/>
          </a:xfrm>
          <a:prstGeom prst="roundRect">
            <a:avLst/>
          </a:prstGeom>
          <a:solidFill>
            <a:schemeClr val="accent2">
              <a:lumMod val="20000"/>
              <a:lumOff val="80000"/>
            </a:schemeClr>
          </a:solidFill>
          <a:ln w="9525" cap="flat" cmpd="sng" algn="ctr">
            <a:solidFill>
              <a:schemeClr val="tx2">
                <a:lumMod val="50000"/>
                <a:lumOff val="5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marL="342900" indent="-342900">
              <a:spcBef>
                <a:spcPct val="10000"/>
              </a:spcBef>
              <a:spcAft>
                <a:spcPct val="10000"/>
              </a:spcAft>
              <a:buClr>
                <a:schemeClr val="accent2"/>
              </a:buClr>
              <a:buFontTx/>
              <a:buChar char="•"/>
              <a:defRPr/>
            </a:pPr>
            <a:endParaRPr lang="zh-CN" altLang="en-US" b="1">
              <a:latin typeface="微软雅黑" pitchFamily="34" charset="-122"/>
              <a:ea typeface="微软雅黑" pitchFamily="34" charset="-122"/>
            </a:endParaRPr>
          </a:p>
        </p:txBody>
      </p:sp>
      <p:sp>
        <p:nvSpPr>
          <p:cNvPr id="3084" name="AutoShape 98"/>
          <p:cNvSpPr>
            <a:spLocks noChangeArrowheads="1"/>
          </p:cNvSpPr>
          <p:nvPr/>
        </p:nvSpPr>
        <p:spPr bwMode="auto">
          <a:xfrm>
            <a:off x="2684463" y="1573213"/>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一</a:t>
            </a:r>
          </a:p>
        </p:txBody>
      </p:sp>
      <p:sp>
        <p:nvSpPr>
          <p:cNvPr id="3085" name="Text Box 7"/>
          <p:cNvSpPr txBox="1">
            <a:spLocks noChangeArrowheads="1"/>
          </p:cNvSpPr>
          <p:nvPr/>
        </p:nvSpPr>
        <p:spPr bwMode="auto">
          <a:xfrm>
            <a:off x="3606800" y="1608138"/>
            <a:ext cx="4429125" cy="461962"/>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什么是云计算</a:t>
            </a:r>
            <a:endParaRPr lang="en-US" altLang="zh-CN" sz="4200" b="1">
              <a:latin typeface="微软雅黑" pitchFamily="34" charset="-122"/>
              <a:ea typeface="微软雅黑" pitchFamily="34" charset="-122"/>
            </a:endParaRPr>
          </a:p>
        </p:txBody>
      </p:sp>
    </p:spTree>
    <p:custDataLst>
      <p:tags r:id="rId1"/>
    </p:custData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标题 1"/>
          <p:cNvSpPr txBox="1">
            <a:spLocks/>
          </p:cNvSpPr>
          <p:nvPr/>
        </p:nvSpPr>
        <p:spPr>
          <a:xfrm>
            <a:off x="763588" y="84138"/>
            <a:ext cx="5662612" cy="585787"/>
          </a:xfrm>
          <a:prstGeom prst="rect">
            <a:avLst/>
          </a:prstGeom>
        </p:spPr>
        <p:txBody>
          <a:bodyPr/>
          <a:lstStyle/>
          <a:p>
            <a:pPr>
              <a:defRPr/>
            </a:pPr>
            <a:r>
              <a:rPr lang="en-US" altLang="zh-CN" sz="2200" kern="0" dirty="0">
                <a:solidFill>
                  <a:srgbClr val="000000"/>
                </a:solidFill>
                <a:latin typeface="微软雅黑" pitchFamily="34" charset="-122"/>
                <a:ea typeface="微软雅黑" pitchFamily="34" charset="-122"/>
              </a:rPr>
              <a:t>CloudEx</a:t>
            </a:r>
            <a:r>
              <a:rPr lang="zh-CN" altLang="en-US" sz="2200" kern="0" dirty="0">
                <a:solidFill>
                  <a:srgbClr val="000000"/>
                </a:solidFill>
                <a:latin typeface="微软雅黑" pitchFamily="34" charset="-122"/>
                <a:ea typeface="微软雅黑" pitchFamily="34" charset="-122"/>
              </a:rPr>
              <a:t>基础模块 </a:t>
            </a:r>
            <a:r>
              <a:rPr lang="en-US" altLang="zh-CN" sz="2200" kern="0" dirty="0">
                <a:solidFill>
                  <a:srgbClr val="000000"/>
                </a:solidFill>
                <a:latin typeface="微软雅黑" pitchFamily="34" charset="-122"/>
                <a:ea typeface="微软雅黑" pitchFamily="34" charset="-122"/>
              </a:rPr>
              <a:t>- </a:t>
            </a:r>
            <a:r>
              <a:rPr lang="en-US" altLang="zh-CN" sz="2000" kern="0" dirty="0">
                <a:solidFill>
                  <a:srgbClr val="000000"/>
                </a:solidFill>
                <a:latin typeface="微软雅黑" pitchFamily="34" charset="-122"/>
                <a:ea typeface="微软雅黑" pitchFamily="34" charset="-122"/>
              </a:rPr>
              <a:t>CloudEx</a:t>
            </a:r>
            <a:r>
              <a:rPr lang="zh-CN" altLang="en-US" sz="2000" kern="0" dirty="0">
                <a:solidFill>
                  <a:srgbClr val="000000"/>
                </a:solidFill>
                <a:latin typeface="微软雅黑" pitchFamily="34" charset="-122"/>
                <a:ea typeface="微软雅黑" pitchFamily="34" charset="-122"/>
              </a:rPr>
              <a:t>虚拟化管理系统</a:t>
            </a:r>
            <a:endParaRPr lang="zh-CN" altLang="en-US" sz="2200" kern="0" dirty="0">
              <a:solidFill>
                <a:srgbClr val="000000"/>
              </a:solidFill>
              <a:latin typeface="微软雅黑" pitchFamily="34" charset="-122"/>
              <a:ea typeface="微软雅黑" pitchFamily="34" charset="-122"/>
            </a:endParaRPr>
          </a:p>
          <a:p>
            <a:pPr>
              <a:defRPr/>
            </a:pPr>
            <a:endParaRPr lang="zh-CN" altLang="en-US" sz="2200" b="1" kern="0" dirty="0">
              <a:latin typeface="华文中宋" pitchFamily="2" charset="-122"/>
              <a:ea typeface="华文中宋" pitchFamily="2" charset="-122"/>
              <a:cs typeface="+mj-cs"/>
            </a:endParaRPr>
          </a:p>
        </p:txBody>
      </p:sp>
      <p:grpSp>
        <p:nvGrpSpPr>
          <p:cNvPr id="21507" name="组合 44"/>
          <p:cNvGrpSpPr>
            <a:grpSpLocks/>
          </p:cNvGrpSpPr>
          <p:nvPr/>
        </p:nvGrpSpPr>
        <p:grpSpPr bwMode="auto">
          <a:xfrm>
            <a:off x="1143000" y="587375"/>
            <a:ext cx="8570913" cy="4433888"/>
            <a:chOff x="1038539" y="1194250"/>
            <a:chExt cx="8569918" cy="4433428"/>
          </a:xfrm>
        </p:grpSpPr>
        <p:sp>
          <p:nvSpPr>
            <p:cNvPr id="46" name="矩形 45"/>
            <p:cNvSpPr/>
            <p:nvPr/>
          </p:nvSpPr>
          <p:spPr>
            <a:xfrm>
              <a:off x="1422669" y="3383186"/>
              <a:ext cx="2844470" cy="39524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47" name="矩形 46"/>
            <p:cNvSpPr/>
            <p:nvPr/>
          </p:nvSpPr>
          <p:spPr>
            <a:xfrm>
              <a:off x="1422669" y="4286379"/>
              <a:ext cx="2844470" cy="396834"/>
            </a:xfrm>
            <a:prstGeom prst="rect">
              <a:avLst/>
            </a:prstGeom>
            <a:solidFill>
              <a:srgbClr val="79C203">
                <a:shade val="30000"/>
                <a:satMod val="115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ea typeface="华文中宋" pitchFamily="2" charset="-122"/>
                </a:rPr>
                <a:t>X86</a:t>
              </a:r>
              <a:r>
                <a:rPr lang="zh-CN" altLang="en-US" dirty="0">
                  <a:latin typeface="华文中宋" pitchFamily="2" charset="-122"/>
                  <a:ea typeface="华文中宋" pitchFamily="2" charset="-122"/>
                </a:rPr>
                <a:t>硬件</a:t>
              </a:r>
            </a:p>
          </p:txBody>
        </p:sp>
        <p:sp>
          <p:nvSpPr>
            <p:cNvPr id="48" name="矩形 47"/>
            <p:cNvSpPr/>
            <p:nvPr/>
          </p:nvSpPr>
          <p:spPr>
            <a:xfrm>
              <a:off x="1422669" y="3841925"/>
              <a:ext cx="2844470" cy="395247"/>
            </a:xfrm>
            <a:prstGeom prst="rect">
              <a:avLst/>
            </a:prstGeom>
            <a:solidFill>
              <a:srgbClr val="FE800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华文中宋" pitchFamily="2" charset="-122"/>
                  <a:ea typeface="华文中宋" pitchFamily="2" charset="-122"/>
                </a:rPr>
                <a:t>微内核</a:t>
              </a:r>
            </a:p>
          </p:txBody>
        </p:sp>
        <p:sp>
          <p:nvSpPr>
            <p:cNvPr id="21512" name="TextBox 48"/>
            <p:cNvSpPr txBox="1">
              <a:spLocks noChangeArrowheads="1"/>
            </p:cNvSpPr>
            <p:nvPr/>
          </p:nvSpPr>
          <p:spPr bwMode="auto">
            <a:xfrm>
              <a:off x="1474586" y="3418188"/>
              <a:ext cx="2739637" cy="338554"/>
            </a:xfrm>
            <a:prstGeom prst="rect">
              <a:avLst/>
            </a:prstGeom>
            <a:noFill/>
            <a:ln w="9525">
              <a:noFill/>
              <a:miter lim="800000"/>
              <a:headEnd/>
              <a:tailEnd/>
            </a:ln>
          </p:spPr>
          <p:txBody>
            <a:bodyPr>
              <a:spAutoFit/>
            </a:bodyPr>
            <a:lstStyle/>
            <a:p>
              <a:pPr algn="ctr"/>
              <a:r>
                <a:rPr lang="en-US" altLang="zh-CN" sz="1600" b="1"/>
                <a:t>Hypervisor</a:t>
              </a:r>
              <a:endParaRPr lang="zh-CN" altLang="en-US" sz="1600" b="1"/>
            </a:p>
          </p:txBody>
        </p:sp>
        <p:sp>
          <p:nvSpPr>
            <p:cNvPr id="50" name="矩形 49"/>
            <p:cNvSpPr/>
            <p:nvPr/>
          </p:nvSpPr>
          <p:spPr>
            <a:xfrm>
              <a:off x="1422669" y="2929208"/>
              <a:ext cx="2844470" cy="396834"/>
            </a:xfrm>
            <a:prstGeom prst="rect">
              <a:avLst/>
            </a:prstGeom>
            <a:solidFill>
              <a:srgbClr val="DAF8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51" name="矩形 50"/>
            <p:cNvSpPr/>
            <p:nvPr/>
          </p:nvSpPr>
          <p:spPr>
            <a:xfrm>
              <a:off x="1422669" y="2421261"/>
              <a:ext cx="900009" cy="465089"/>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VM</a:t>
              </a:r>
              <a:endParaRPr lang="zh-CN" altLang="en-US" dirty="0">
                <a:latin typeface="华文中宋" pitchFamily="2" charset="-122"/>
                <a:ea typeface="华文中宋" pitchFamily="2" charset="-122"/>
              </a:endParaRPr>
            </a:p>
          </p:txBody>
        </p:sp>
        <p:sp>
          <p:nvSpPr>
            <p:cNvPr id="52" name="矩形 51"/>
            <p:cNvSpPr/>
            <p:nvPr/>
          </p:nvSpPr>
          <p:spPr>
            <a:xfrm>
              <a:off x="4929050" y="1714896"/>
              <a:ext cx="4320673" cy="2084172"/>
            </a:xfrm>
            <a:prstGeom prst="rect">
              <a:avLst/>
            </a:prstGeom>
            <a:solidFill>
              <a:srgbClr val="DAF8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中宋" pitchFamily="2" charset="-122"/>
                <a:ea typeface="华文中宋" pitchFamily="2" charset="-122"/>
              </a:endParaRPr>
            </a:p>
          </p:txBody>
        </p:sp>
        <p:sp>
          <p:nvSpPr>
            <p:cNvPr id="53" name="矩形 52"/>
            <p:cNvSpPr/>
            <p:nvPr/>
          </p:nvSpPr>
          <p:spPr>
            <a:xfrm>
              <a:off x="2403631" y="2421261"/>
              <a:ext cx="900009" cy="465089"/>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VM</a:t>
              </a:r>
              <a:endParaRPr lang="zh-CN" altLang="en-US" dirty="0">
                <a:latin typeface="华文中宋" pitchFamily="2" charset="-122"/>
                <a:ea typeface="华文中宋" pitchFamily="2" charset="-122"/>
              </a:endParaRPr>
            </a:p>
          </p:txBody>
        </p:sp>
        <p:sp>
          <p:nvSpPr>
            <p:cNvPr id="54" name="TextBox 53"/>
            <p:cNvSpPr txBox="1"/>
            <p:nvPr/>
          </p:nvSpPr>
          <p:spPr>
            <a:xfrm>
              <a:off x="2195693" y="2954605"/>
              <a:ext cx="1296836" cy="369849"/>
            </a:xfrm>
            <a:prstGeom prst="rect">
              <a:avLst/>
            </a:prstGeom>
            <a:noFill/>
          </p:spPr>
          <p:txBody>
            <a:bodyPr>
              <a:spAutoFit/>
            </a:bodyPr>
            <a:lstStyle/>
            <a:p>
              <a:pPr algn="ctr">
                <a:defRPr/>
              </a:pPr>
              <a:r>
                <a:rPr lang="zh-CN" altLang="en-US" dirty="0">
                  <a:latin typeface="华文中宋" pitchFamily="2" charset="-122"/>
                  <a:ea typeface="华文中宋" pitchFamily="2" charset="-122"/>
                </a:rPr>
                <a:t>管理</a:t>
              </a:r>
              <a:r>
                <a:rPr lang="en-US" altLang="zh-CN" dirty="0">
                  <a:latin typeface="+mn-lt"/>
                  <a:ea typeface="华文中宋" pitchFamily="2" charset="-122"/>
                </a:rPr>
                <a:t>Agent</a:t>
              </a:r>
              <a:endParaRPr lang="zh-CN" altLang="en-US" dirty="0">
                <a:latin typeface="+mn-lt"/>
                <a:ea typeface="华文中宋" pitchFamily="2" charset="-122"/>
              </a:endParaRPr>
            </a:p>
          </p:txBody>
        </p:sp>
        <p:sp>
          <p:nvSpPr>
            <p:cNvPr id="55" name="矩形 54"/>
            <p:cNvSpPr/>
            <p:nvPr/>
          </p:nvSpPr>
          <p:spPr>
            <a:xfrm>
              <a:off x="3362369" y="2421261"/>
              <a:ext cx="900009" cy="465089"/>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VM</a:t>
              </a:r>
              <a:endParaRPr lang="zh-CN" altLang="en-US" dirty="0">
                <a:latin typeface="华文中宋" pitchFamily="2" charset="-122"/>
                <a:ea typeface="华文中宋" pitchFamily="2" charset="-122"/>
              </a:endParaRPr>
            </a:p>
          </p:txBody>
        </p:sp>
        <p:sp>
          <p:nvSpPr>
            <p:cNvPr id="56" name="矩形 55"/>
            <p:cNvSpPr/>
            <p:nvPr/>
          </p:nvSpPr>
          <p:spPr>
            <a:xfrm>
              <a:off x="4929050" y="4291142"/>
              <a:ext cx="4320673" cy="395246"/>
            </a:xfrm>
            <a:prstGeom prst="rect">
              <a:avLst/>
            </a:prstGeom>
            <a:solidFill>
              <a:srgbClr val="79C203">
                <a:shade val="30000"/>
                <a:satMod val="115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ea typeface="华文中宋" pitchFamily="2" charset="-122"/>
                </a:rPr>
                <a:t>X86</a:t>
              </a:r>
              <a:r>
                <a:rPr lang="zh-CN" altLang="en-US" dirty="0">
                  <a:latin typeface="华文中宋" pitchFamily="2" charset="-122"/>
                  <a:ea typeface="华文中宋" pitchFamily="2" charset="-122"/>
                </a:rPr>
                <a:t>硬件</a:t>
              </a:r>
            </a:p>
          </p:txBody>
        </p:sp>
        <p:sp>
          <p:nvSpPr>
            <p:cNvPr id="57" name="矩形 56"/>
            <p:cNvSpPr/>
            <p:nvPr/>
          </p:nvSpPr>
          <p:spPr>
            <a:xfrm>
              <a:off x="4929050" y="3845100"/>
              <a:ext cx="4320673" cy="395247"/>
            </a:xfrm>
            <a:prstGeom prst="rect">
              <a:avLst/>
            </a:prstGeom>
            <a:solidFill>
              <a:srgbClr val="FE800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华文中宋" pitchFamily="2" charset="-122"/>
                  <a:ea typeface="华文中宋" pitchFamily="2" charset="-122"/>
                </a:rPr>
                <a:t>Linux OS</a:t>
              </a:r>
              <a:endParaRPr lang="zh-CN" altLang="en-US" dirty="0">
                <a:latin typeface="华文中宋" pitchFamily="2" charset="-122"/>
                <a:ea typeface="华文中宋" pitchFamily="2" charset="-122"/>
              </a:endParaRPr>
            </a:p>
          </p:txBody>
        </p:sp>
        <p:sp>
          <p:nvSpPr>
            <p:cNvPr id="58" name="矩形 57"/>
            <p:cNvSpPr/>
            <p:nvPr/>
          </p:nvSpPr>
          <p:spPr>
            <a:xfrm>
              <a:off x="5008416" y="2802221"/>
              <a:ext cx="960326"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Monitor</a:t>
              </a:r>
              <a:endParaRPr lang="zh-CN" altLang="en-US" sz="1200" dirty="0"/>
            </a:p>
          </p:txBody>
        </p:sp>
        <p:sp>
          <p:nvSpPr>
            <p:cNvPr id="59" name="矩形 58"/>
            <p:cNvSpPr/>
            <p:nvPr/>
          </p:nvSpPr>
          <p:spPr>
            <a:xfrm>
              <a:off x="6083028" y="2802221"/>
              <a:ext cx="961913"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Provision</a:t>
              </a:r>
              <a:endParaRPr lang="zh-CN" altLang="en-US" sz="1200" dirty="0"/>
            </a:p>
          </p:txBody>
        </p:sp>
        <p:sp>
          <p:nvSpPr>
            <p:cNvPr id="60" name="矩形 59"/>
            <p:cNvSpPr/>
            <p:nvPr/>
          </p:nvSpPr>
          <p:spPr>
            <a:xfrm>
              <a:off x="7157642" y="2802221"/>
              <a:ext cx="961913"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Logger</a:t>
              </a:r>
              <a:endParaRPr lang="zh-CN" altLang="en-US" sz="1200" dirty="0"/>
            </a:p>
          </p:txBody>
        </p:sp>
        <p:sp>
          <p:nvSpPr>
            <p:cNvPr id="61" name="矩形 60"/>
            <p:cNvSpPr/>
            <p:nvPr/>
          </p:nvSpPr>
          <p:spPr>
            <a:xfrm>
              <a:off x="8233842" y="2802221"/>
              <a:ext cx="960326"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Security</a:t>
              </a:r>
              <a:endParaRPr lang="zh-CN" altLang="en-US" sz="1200" dirty="0"/>
            </a:p>
          </p:txBody>
        </p:sp>
        <p:sp>
          <p:nvSpPr>
            <p:cNvPr id="62" name="矩形 61"/>
            <p:cNvSpPr/>
            <p:nvPr/>
          </p:nvSpPr>
          <p:spPr>
            <a:xfrm>
              <a:off x="5008416" y="3297470"/>
              <a:ext cx="960326" cy="43493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t>DHCP</a:t>
              </a:r>
              <a:endParaRPr lang="zh-CN" altLang="en-US" sz="1600" dirty="0"/>
            </a:p>
          </p:txBody>
        </p:sp>
        <p:sp>
          <p:nvSpPr>
            <p:cNvPr id="63" name="矩形 62"/>
            <p:cNvSpPr/>
            <p:nvPr/>
          </p:nvSpPr>
          <p:spPr>
            <a:xfrm>
              <a:off x="5978265" y="3297470"/>
              <a:ext cx="961913" cy="43493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t>TFTP</a:t>
              </a:r>
              <a:endParaRPr lang="zh-CN" altLang="en-US" sz="1600" dirty="0"/>
            </a:p>
          </p:txBody>
        </p:sp>
        <p:sp>
          <p:nvSpPr>
            <p:cNvPr id="64" name="矩形 63"/>
            <p:cNvSpPr/>
            <p:nvPr/>
          </p:nvSpPr>
          <p:spPr>
            <a:xfrm>
              <a:off x="6959227" y="3297470"/>
              <a:ext cx="961913" cy="43493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t>NBD</a:t>
              </a:r>
              <a:endParaRPr lang="zh-CN" altLang="en-US" sz="1600" dirty="0"/>
            </a:p>
          </p:txBody>
        </p:sp>
        <p:sp>
          <p:nvSpPr>
            <p:cNvPr id="65" name="矩形 64"/>
            <p:cNvSpPr/>
            <p:nvPr/>
          </p:nvSpPr>
          <p:spPr>
            <a:xfrm>
              <a:off x="7978283" y="3297470"/>
              <a:ext cx="1223821"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华文中宋" pitchFamily="2" charset="-122"/>
                  <a:ea typeface="华文中宋" pitchFamily="2" charset="-122"/>
                </a:rPr>
                <a:t>数据库</a:t>
              </a:r>
            </a:p>
          </p:txBody>
        </p:sp>
        <p:sp>
          <p:nvSpPr>
            <p:cNvPr id="66" name="矩形 65"/>
            <p:cNvSpPr/>
            <p:nvPr/>
          </p:nvSpPr>
          <p:spPr>
            <a:xfrm>
              <a:off x="5013178" y="2300623"/>
              <a:ext cx="1331758"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Policies</a:t>
              </a:r>
              <a:endParaRPr lang="zh-CN" altLang="en-US" sz="1200" dirty="0"/>
            </a:p>
          </p:txBody>
        </p:sp>
        <p:sp>
          <p:nvSpPr>
            <p:cNvPr id="67" name="矩形 66"/>
            <p:cNvSpPr/>
            <p:nvPr/>
          </p:nvSpPr>
          <p:spPr>
            <a:xfrm>
              <a:off x="6413190" y="2300623"/>
              <a:ext cx="2773041"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Virtual Infrastructure Management</a:t>
              </a:r>
              <a:endParaRPr lang="zh-CN" altLang="en-US" sz="1200" dirty="0"/>
            </a:p>
          </p:txBody>
        </p:sp>
        <p:sp>
          <p:nvSpPr>
            <p:cNvPr id="68" name="矩形 67"/>
            <p:cNvSpPr/>
            <p:nvPr/>
          </p:nvSpPr>
          <p:spPr>
            <a:xfrm>
              <a:off x="5014765" y="1794263"/>
              <a:ext cx="1331757"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Authentication</a:t>
              </a:r>
              <a:endParaRPr lang="zh-CN" altLang="en-US" sz="1200" dirty="0"/>
            </a:p>
          </p:txBody>
        </p:sp>
        <p:sp>
          <p:nvSpPr>
            <p:cNvPr id="69" name="矩形 68"/>
            <p:cNvSpPr/>
            <p:nvPr/>
          </p:nvSpPr>
          <p:spPr>
            <a:xfrm>
              <a:off x="6416365" y="1794263"/>
              <a:ext cx="2771453" cy="434930"/>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t>Physical Infrastructure Management</a:t>
              </a:r>
              <a:endParaRPr lang="zh-CN" altLang="en-US" sz="1200" dirty="0"/>
            </a:p>
          </p:txBody>
        </p:sp>
        <p:sp>
          <p:nvSpPr>
            <p:cNvPr id="70" name="矩形 69"/>
            <p:cNvSpPr/>
            <p:nvPr/>
          </p:nvSpPr>
          <p:spPr>
            <a:xfrm>
              <a:off x="4914764" y="1194250"/>
              <a:ext cx="4320673" cy="465090"/>
            </a:xfrm>
            <a:prstGeom prst="rect">
              <a:avLst/>
            </a:prstGeom>
            <a:solidFill>
              <a:srgbClr val="FED0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ea typeface="华文中宋" pitchFamily="2" charset="-122"/>
                </a:rPr>
                <a:t>Web Service API</a:t>
              </a:r>
              <a:endParaRPr lang="zh-CN" altLang="en-US" dirty="0">
                <a:ea typeface="华文中宋" pitchFamily="2" charset="-122"/>
              </a:endParaRPr>
            </a:p>
          </p:txBody>
        </p:sp>
        <p:cxnSp>
          <p:nvCxnSpPr>
            <p:cNvPr id="71" name="直接连接符 70"/>
            <p:cNvCxnSpPr/>
            <p:nvPr/>
          </p:nvCxnSpPr>
          <p:spPr>
            <a:xfrm>
              <a:off x="1040127" y="5254654"/>
              <a:ext cx="8568330" cy="158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038539" y="5626090"/>
              <a:ext cx="8568330" cy="1588"/>
            </a:xfrm>
            <a:prstGeom prst="line">
              <a:avLst/>
            </a:prstGeom>
            <a:ln w="28575">
              <a:solidFill>
                <a:srgbClr val="0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1913147" y="4970521"/>
              <a:ext cx="566678" cy="15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400000">
              <a:off x="5799689" y="4971315"/>
              <a:ext cx="568266" cy="158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400000">
              <a:off x="3023472" y="5157033"/>
              <a:ext cx="938115" cy="0"/>
            </a:xfrm>
            <a:prstGeom prst="line">
              <a:avLst/>
            </a:prstGeom>
            <a:ln w="28575">
              <a:solidFill>
                <a:srgbClr val="0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5400000">
              <a:off x="7649704" y="5156239"/>
              <a:ext cx="938115" cy="1588"/>
            </a:xfrm>
            <a:prstGeom prst="line">
              <a:avLst/>
            </a:prstGeom>
            <a:ln w="28575">
              <a:solidFill>
                <a:srgbClr val="0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40" name="TextBox 76"/>
            <p:cNvSpPr txBox="1">
              <a:spLocks noChangeArrowheads="1"/>
            </p:cNvSpPr>
            <p:nvPr/>
          </p:nvSpPr>
          <p:spPr bwMode="auto">
            <a:xfrm>
              <a:off x="4214223" y="4915616"/>
              <a:ext cx="1198961" cy="338554"/>
            </a:xfrm>
            <a:prstGeom prst="rect">
              <a:avLst/>
            </a:prstGeom>
            <a:noFill/>
            <a:ln w="9525">
              <a:noFill/>
              <a:miter lim="800000"/>
              <a:headEnd/>
              <a:tailEnd/>
            </a:ln>
          </p:spPr>
          <p:txBody>
            <a:bodyPr>
              <a:spAutoFit/>
            </a:bodyPr>
            <a:lstStyle/>
            <a:p>
              <a:r>
                <a:rPr lang="zh-CN" altLang="en-US" sz="1600">
                  <a:latin typeface="华文中宋" pitchFamily="2" charset="-122"/>
                  <a:ea typeface="华文中宋" pitchFamily="2" charset="-122"/>
                </a:rPr>
                <a:t>管理网络</a:t>
              </a:r>
            </a:p>
          </p:txBody>
        </p:sp>
        <p:sp>
          <p:nvSpPr>
            <p:cNvPr id="21541" name="TextBox 77"/>
            <p:cNvSpPr txBox="1">
              <a:spLocks noChangeArrowheads="1"/>
            </p:cNvSpPr>
            <p:nvPr/>
          </p:nvSpPr>
          <p:spPr bwMode="auto">
            <a:xfrm>
              <a:off x="4214223" y="5271216"/>
              <a:ext cx="1198961" cy="338554"/>
            </a:xfrm>
            <a:prstGeom prst="rect">
              <a:avLst/>
            </a:prstGeom>
            <a:noFill/>
            <a:ln w="9525">
              <a:noFill/>
              <a:miter lim="800000"/>
              <a:headEnd/>
              <a:tailEnd/>
            </a:ln>
          </p:spPr>
          <p:txBody>
            <a:bodyPr>
              <a:spAutoFit/>
            </a:bodyPr>
            <a:lstStyle/>
            <a:p>
              <a:r>
                <a:rPr lang="zh-CN" altLang="en-US" sz="1600">
                  <a:latin typeface="华文中宋" pitchFamily="2" charset="-122"/>
                  <a:ea typeface="华文中宋" pitchFamily="2" charset="-122"/>
                </a:rPr>
                <a:t>公共网络</a:t>
              </a:r>
            </a:p>
          </p:txBody>
        </p:sp>
      </p:grpSp>
      <p:sp>
        <p:nvSpPr>
          <p:cNvPr id="21508" name="TextBox 78"/>
          <p:cNvSpPr txBox="1">
            <a:spLocks noChangeArrowheads="1"/>
          </p:cNvSpPr>
          <p:nvPr/>
        </p:nvSpPr>
        <p:spPr bwMode="auto">
          <a:xfrm>
            <a:off x="1050925" y="5040313"/>
            <a:ext cx="8716963" cy="1570037"/>
          </a:xfrm>
          <a:prstGeom prst="rect">
            <a:avLst/>
          </a:prstGeom>
          <a:noFill/>
          <a:ln w="9525">
            <a:noFill/>
            <a:miter lim="800000"/>
            <a:headEnd/>
            <a:tailEnd/>
          </a:ln>
        </p:spPr>
        <p:txBody>
          <a:bodyPr>
            <a:spAutoFit/>
          </a:bodyPr>
          <a:lstStyle/>
          <a:p>
            <a:pPr>
              <a:lnSpc>
                <a:spcPct val="150000"/>
              </a:lnSpc>
              <a:buClr>
                <a:srgbClr val="79C203"/>
              </a:buClr>
              <a:buSzPct val="100000"/>
              <a:buFont typeface="Wingdings" pitchFamily="2" charset="2"/>
              <a:buChar char="u"/>
            </a:pPr>
            <a:r>
              <a:rPr lang="en-US" altLang="zh-CN" sz="1600">
                <a:latin typeface="微软雅黑" pitchFamily="34" charset="-122"/>
                <a:ea typeface="微软雅黑" pitchFamily="34" charset="-122"/>
              </a:rPr>
              <a:t> CloudEx </a:t>
            </a:r>
            <a:r>
              <a:rPr lang="zh-CN" altLang="en-US" sz="1600">
                <a:latin typeface="微软雅黑" pitchFamily="34" charset="-122"/>
                <a:ea typeface="微软雅黑" pitchFamily="34" charset="-122"/>
              </a:rPr>
              <a:t>虚拟化管理系统让运维人员通过浏览器集中管理上百个物理主机以及数千台虚拟机。</a:t>
            </a:r>
            <a:endParaRPr lang="en-US" altLang="zh-CN" sz="1600">
              <a:latin typeface="微软雅黑" pitchFamily="34" charset="-122"/>
              <a:ea typeface="微软雅黑" pitchFamily="34" charset="-122"/>
            </a:endParaRPr>
          </a:p>
          <a:p>
            <a:pPr>
              <a:lnSpc>
                <a:spcPct val="150000"/>
              </a:lnSpc>
              <a:buClr>
                <a:srgbClr val="79C203"/>
              </a:buClr>
              <a:buFont typeface="Wingdings" pitchFamily="2" charset="2"/>
              <a:buChar char="u"/>
            </a:pPr>
            <a:r>
              <a:rPr lang="zh-CN" altLang="en-US" sz="1600">
                <a:latin typeface="微软雅黑" pitchFamily="34" charset="-122"/>
                <a:ea typeface="微软雅黑" pitchFamily="34" charset="-122"/>
              </a:rPr>
              <a:t> 基于虚拟化管理系统的</a:t>
            </a:r>
            <a:r>
              <a:rPr lang="en-US" altLang="zh-CN" sz="1600">
                <a:latin typeface="微软雅黑" pitchFamily="34" charset="-122"/>
                <a:ea typeface="微软雅黑" pitchFamily="34" charset="-122"/>
              </a:rPr>
              <a:t>API</a:t>
            </a:r>
            <a:r>
              <a:rPr lang="zh-CN" altLang="en-US" sz="1600">
                <a:latin typeface="微软雅黑" pitchFamily="34" charset="-122"/>
                <a:ea typeface="微软雅黑" pitchFamily="34" charset="-122"/>
              </a:rPr>
              <a:t>实现的中央虚拟化集群管理系统，运维人员可以通过</a:t>
            </a:r>
            <a:r>
              <a:rPr lang="en-US" altLang="zh-CN" sz="1600">
                <a:latin typeface="微软雅黑" pitchFamily="34" charset="-122"/>
                <a:ea typeface="微软雅黑" pitchFamily="34" charset="-122"/>
              </a:rPr>
              <a:t>Portal</a:t>
            </a:r>
            <a:r>
              <a:rPr lang="zh-CN" altLang="en-US" sz="1600">
                <a:latin typeface="微软雅黑" pitchFamily="34" charset="-122"/>
                <a:ea typeface="微软雅黑" pitchFamily="34" charset="-122"/>
              </a:rPr>
              <a:t>集中管理部署在不同地区数据中心的所有资源。</a:t>
            </a:r>
            <a:endParaRPr lang="en-US" altLang="zh-CN" sz="1600">
              <a:latin typeface="微软雅黑" pitchFamily="34" charset="-122"/>
              <a:ea typeface="微软雅黑" pitchFamily="34" charset="-122"/>
            </a:endParaRPr>
          </a:p>
          <a:p>
            <a:pPr>
              <a:lnSpc>
                <a:spcPct val="150000"/>
              </a:lnSpc>
              <a:buClr>
                <a:srgbClr val="79C203"/>
              </a:buClr>
              <a:buFont typeface="Wingdings" pitchFamily="2" charset="2"/>
              <a:buChar char="u"/>
            </a:pPr>
            <a:r>
              <a:rPr lang="zh-CN" altLang="en-US" sz="1600">
                <a:latin typeface="微软雅黑" pitchFamily="34" charset="-122"/>
                <a:ea typeface="微软雅黑" pitchFamily="34" charset="-122"/>
              </a:rPr>
              <a:t> 虚拟化管理系统同时具有物理服务器与虚拟服务器的性能监测、故障数据采集等等功能。</a:t>
            </a:r>
          </a:p>
        </p:txBody>
      </p:sp>
    </p:spTree>
    <p:custDataLst>
      <p:tags r:id="rId1"/>
    </p:custData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标题 1"/>
          <p:cNvSpPr txBox="1">
            <a:spLocks/>
          </p:cNvSpPr>
          <p:nvPr/>
        </p:nvSpPr>
        <p:spPr>
          <a:xfrm>
            <a:off x="763588" y="84138"/>
            <a:ext cx="6446837" cy="585787"/>
          </a:xfrm>
          <a:prstGeom prst="rect">
            <a:avLst/>
          </a:prstGeom>
        </p:spPr>
        <p:txBody>
          <a:bodyPr/>
          <a:lstStyle/>
          <a:p>
            <a:pPr>
              <a:defRPr/>
            </a:pPr>
            <a:r>
              <a:rPr lang="en-US" altLang="zh-CN" sz="2200" kern="0" dirty="0">
                <a:solidFill>
                  <a:srgbClr val="000000"/>
                </a:solidFill>
                <a:latin typeface="微软雅黑" pitchFamily="34" charset="-122"/>
                <a:ea typeface="微软雅黑" pitchFamily="34" charset="-122"/>
              </a:rPr>
              <a:t>CloudEx</a:t>
            </a:r>
            <a:r>
              <a:rPr lang="zh-CN" altLang="en-US" sz="2200" kern="0" dirty="0">
                <a:solidFill>
                  <a:srgbClr val="000000"/>
                </a:solidFill>
                <a:latin typeface="微软雅黑" pitchFamily="34" charset="-122"/>
                <a:ea typeface="微软雅黑" pitchFamily="34" charset="-122"/>
              </a:rPr>
              <a:t>基础模块 </a:t>
            </a:r>
            <a:r>
              <a:rPr lang="en-US" altLang="zh-CN" sz="2200" kern="0" dirty="0">
                <a:solidFill>
                  <a:srgbClr val="000000"/>
                </a:solidFill>
                <a:latin typeface="微软雅黑" pitchFamily="34" charset="-122"/>
                <a:ea typeface="微软雅黑" pitchFamily="34" charset="-122"/>
              </a:rPr>
              <a:t>- </a:t>
            </a:r>
            <a:r>
              <a:rPr lang="en-US" altLang="zh-CN" sz="2000" kern="0" dirty="0">
                <a:solidFill>
                  <a:srgbClr val="000000"/>
                </a:solidFill>
                <a:latin typeface="微软雅黑" pitchFamily="34" charset="-122"/>
                <a:ea typeface="微软雅黑" pitchFamily="34" charset="-122"/>
              </a:rPr>
              <a:t>CloudEx </a:t>
            </a:r>
            <a:r>
              <a:rPr lang="zh-CN" altLang="en-US" sz="2000" kern="0" dirty="0">
                <a:solidFill>
                  <a:srgbClr val="000000"/>
                </a:solidFill>
                <a:latin typeface="微软雅黑" pitchFamily="34" charset="-122"/>
                <a:ea typeface="微软雅黑" pitchFamily="34" charset="-122"/>
              </a:rPr>
              <a:t>云计算管理</a:t>
            </a:r>
            <a:r>
              <a:rPr lang="en-US" altLang="zh-CN" sz="2000" kern="0" dirty="0">
                <a:solidFill>
                  <a:srgbClr val="000000"/>
                </a:solidFill>
                <a:latin typeface="微软雅黑" pitchFamily="34" charset="-122"/>
                <a:ea typeface="微软雅黑" pitchFamily="34" charset="-122"/>
              </a:rPr>
              <a:t>Portal</a:t>
            </a:r>
            <a:endParaRPr lang="zh-CN" altLang="en-US" sz="2200" b="1" kern="0" dirty="0">
              <a:latin typeface="微软雅黑" pitchFamily="34" charset="-122"/>
              <a:ea typeface="微软雅黑" pitchFamily="34" charset="-122"/>
              <a:cs typeface="+mj-cs"/>
            </a:endParaRPr>
          </a:p>
        </p:txBody>
      </p:sp>
      <p:pic>
        <p:nvPicPr>
          <p:cNvPr id="22531" name="Picture 6" descr="3"/>
          <p:cNvPicPr>
            <a:picLocks noChangeAspect="1" noChangeArrowheads="1"/>
          </p:cNvPicPr>
          <p:nvPr/>
        </p:nvPicPr>
        <p:blipFill>
          <a:blip r:embed="rId5"/>
          <a:srcRect/>
          <a:stretch>
            <a:fillRect/>
          </a:stretch>
        </p:blipFill>
        <p:spPr bwMode="auto">
          <a:xfrm>
            <a:off x="1252538" y="1181100"/>
            <a:ext cx="3094037" cy="2049463"/>
          </a:xfrm>
          <a:prstGeom prst="rect">
            <a:avLst/>
          </a:prstGeom>
          <a:noFill/>
          <a:ln w="9525">
            <a:noFill/>
            <a:miter lim="800000"/>
            <a:headEnd/>
            <a:tailEnd/>
          </a:ln>
        </p:spPr>
      </p:pic>
      <p:cxnSp>
        <p:nvCxnSpPr>
          <p:cNvPr id="34" name="直接连接符 33"/>
          <p:cNvCxnSpPr/>
          <p:nvPr/>
        </p:nvCxnSpPr>
        <p:spPr>
          <a:xfrm>
            <a:off x="1182688" y="3379788"/>
            <a:ext cx="3252787" cy="1587"/>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2533" name="TextBox 34"/>
          <p:cNvSpPr txBox="1">
            <a:spLocks noChangeArrowheads="1"/>
          </p:cNvSpPr>
          <p:nvPr/>
        </p:nvSpPr>
        <p:spPr bwMode="auto">
          <a:xfrm>
            <a:off x="1347788" y="3411538"/>
            <a:ext cx="2922587" cy="830262"/>
          </a:xfrm>
          <a:prstGeom prst="rect">
            <a:avLst/>
          </a:prstGeom>
          <a:noFill/>
          <a:ln w="9525">
            <a:noFill/>
            <a:miter lim="800000"/>
            <a:headEnd/>
            <a:tailEnd/>
          </a:ln>
        </p:spPr>
        <p:txBody>
          <a:bodyPr>
            <a:spAutoFit/>
          </a:bodyPr>
          <a:lstStyle/>
          <a:p>
            <a:r>
              <a:rPr lang="zh-CN" altLang="en-US" sz="1600">
                <a:latin typeface="微软雅黑" pitchFamily="34" charset="-122"/>
                <a:ea typeface="微软雅黑" pitchFamily="34" charset="-122"/>
              </a:rPr>
              <a:t>云计算管理</a:t>
            </a:r>
            <a:r>
              <a:rPr lang="en-US" altLang="zh-CN" sz="1600">
                <a:latin typeface="微软雅黑" pitchFamily="34" charset="-122"/>
                <a:ea typeface="微软雅黑" pitchFamily="34" charset="-122"/>
              </a:rPr>
              <a:t>Portal</a:t>
            </a:r>
            <a:r>
              <a:rPr lang="zh-CN" altLang="en-US" sz="1600">
                <a:latin typeface="微软雅黑" pitchFamily="34" charset="-122"/>
                <a:ea typeface="微软雅黑" pitchFamily="34" charset="-122"/>
              </a:rPr>
              <a:t>主界面 </a:t>
            </a:r>
            <a:endParaRPr lang="en-US" altLang="zh-CN" sz="1600">
              <a:latin typeface="微软雅黑" pitchFamily="34" charset="-122"/>
              <a:ea typeface="微软雅黑" pitchFamily="34" charset="-122"/>
            </a:endParaRPr>
          </a:p>
          <a:p>
            <a:r>
              <a:rPr lang="zh-CN" altLang="en-US" sz="1600">
                <a:latin typeface="微软雅黑" pitchFamily="34" charset="-122"/>
                <a:ea typeface="微软雅黑" pitchFamily="34" charset="-122"/>
              </a:rPr>
              <a:t>                   </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 一站式管理</a:t>
            </a:r>
            <a:endParaRPr lang="en-US" altLang="zh-CN" sz="1600">
              <a:latin typeface="微软雅黑" pitchFamily="34" charset="-122"/>
              <a:ea typeface="微软雅黑" pitchFamily="34" charset="-122"/>
            </a:endParaRPr>
          </a:p>
          <a:p>
            <a:endParaRPr lang="zh-CN" altLang="en-US" sz="1600">
              <a:latin typeface="微软雅黑" pitchFamily="34" charset="-122"/>
              <a:ea typeface="微软雅黑" pitchFamily="34" charset="-122"/>
            </a:endParaRPr>
          </a:p>
        </p:txBody>
      </p:sp>
      <p:sp>
        <p:nvSpPr>
          <p:cNvPr id="36" name="矩形 35"/>
          <p:cNvSpPr/>
          <p:nvPr/>
        </p:nvSpPr>
        <p:spPr>
          <a:xfrm>
            <a:off x="5651500" y="969963"/>
            <a:ext cx="3844925" cy="20875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1349375">
              <a:buClr>
                <a:srgbClr val="79C203"/>
              </a:buClr>
              <a:buFont typeface="Wingdings" pitchFamily="2" charset="2"/>
              <a:buChar char="u"/>
              <a:defRPr/>
            </a:pPr>
            <a:endParaRPr lang="en-US" altLang="zh-CN" sz="1400" dirty="0">
              <a:solidFill>
                <a:schemeClr val="tx1"/>
              </a:solidFill>
              <a:latin typeface="微软雅黑" pitchFamily="34" charset="-122"/>
              <a:ea typeface="微软雅黑" pitchFamily="34" charset="-122"/>
            </a:endParaRPr>
          </a:p>
          <a:p>
            <a:pPr marL="1349375">
              <a:buClr>
                <a:srgbClr val="79C203"/>
              </a:buClr>
              <a:buFont typeface="Wingdings" pitchFamily="2" charset="2"/>
              <a:buChar char="u"/>
              <a:defRPr/>
            </a:pPr>
            <a:endParaRPr lang="en-US" altLang="zh-CN" sz="1400" dirty="0">
              <a:solidFill>
                <a:schemeClr val="tx1"/>
              </a:solidFill>
              <a:latin typeface="微软雅黑" pitchFamily="34" charset="-122"/>
              <a:ea typeface="微软雅黑" pitchFamily="34" charset="-122"/>
            </a:endParaRPr>
          </a:p>
          <a:p>
            <a:pPr marL="1349375">
              <a:buClr>
                <a:srgbClr val="79C203"/>
              </a:buClr>
              <a:buFont typeface="Wingdings" pitchFamily="2" charset="2"/>
              <a:buChar char="u"/>
              <a:defRPr/>
            </a:pPr>
            <a:endParaRPr lang="en-US" altLang="zh-CN" sz="1400" dirty="0">
              <a:solidFill>
                <a:schemeClr val="tx1"/>
              </a:solidFill>
              <a:latin typeface="微软雅黑" pitchFamily="34" charset="-122"/>
              <a:ea typeface="微软雅黑" pitchFamily="34" charset="-122"/>
            </a:endParaRPr>
          </a:p>
          <a:p>
            <a:pPr marL="1349375">
              <a:buClr>
                <a:srgbClr val="79C203"/>
              </a:buClr>
              <a:buFont typeface="Wingdings" pitchFamily="2" charset="2"/>
              <a:buChar char="u"/>
              <a:defRPr/>
            </a:pPr>
            <a:endParaRPr lang="en-US" altLang="zh-CN" sz="1400" dirty="0">
              <a:solidFill>
                <a:schemeClr val="tx1"/>
              </a:solidFill>
              <a:latin typeface="微软雅黑" pitchFamily="34" charset="-122"/>
              <a:ea typeface="微软雅黑" pitchFamily="34" charset="-122"/>
            </a:endParaRPr>
          </a:p>
          <a:p>
            <a:pPr marL="1349375">
              <a:buClr>
                <a:srgbClr val="79C203"/>
              </a:buClr>
              <a:buFont typeface="Wingdings" pitchFamily="2" charset="2"/>
              <a:buChar char="u"/>
              <a:defRPr/>
            </a:pPr>
            <a:endParaRPr lang="en-US" altLang="zh-CN" sz="1400" dirty="0">
              <a:solidFill>
                <a:schemeClr val="tx1"/>
              </a:solidFill>
              <a:latin typeface="微软雅黑" pitchFamily="34" charset="-122"/>
              <a:ea typeface="微软雅黑" pitchFamily="34" charset="-122"/>
            </a:endParaRPr>
          </a:p>
          <a:p>
            <a:pPr marL="1349375">
              <a:buClr>
                <a:srgbClr val="79C203"/>
              </a:buClr>
              <a:buFont typeface="Wingdings" pitchFamily="2" charset="2"/>
              <a:buChar char="u"/>
              <a:defRPr/>
            </a:pPr>
            <a:endParaRPr lang="en-US" altLang="zh-CN" sz="1400" dirty="0">
              <a:solidFill>
                <a:schemeClr val="tx1"/>
              </a:solidFill>
              <a:latin typeface="微软雅黑" pitchFamily="34" charset="-122"/>
              <a:ea typeface="微软雅黑" pitchFamily="34" charset="-122"/>
            </a:endParaRPr>
          </a:p>
          <a:p>
            <a:pPr marL="90488">
              <a:buClr>
                <a:srgbClr val="79C203"/>
              </a:buClr>
              <a:buFont typeface="Wingdings" pitchFamily="2" charset="2"/>
              <a:buChar char="u"/>
              <a:defRPr/>
            </a:pPr>
            <a:r>
              <a:rPr lang="zh-CN" altLang="en-US" sz="1400" dirty="0">
                <a:solidFill>
                  <a:schemeClr val="tx1"/>
                </a:solidFill>
                <a:latin typeface="微软雅黑" pitchFamily="34" charset="-122"/>
                <a:ea typeface="微软雅黑" pitchFamily="34" charset="-122"/>
              </a:rPr>
              <a:t> 跨数据中心虚拟服务器管理</a:t>
            </a:r>
            <a:endParaRPr lang="en-US" altLang="zh-CN" sz="1400" dirty="0">
              <a:solidFill>
                <a:schemeClr val="tx1"/>
              </a:solidFill>
              <a:latin typeface="微软雅黑" pitchFamily="34" charset="-122"/>
              <a:ea typeface="微软雅黑" pitchFamily="34" charset="-122"/>
            </a:endParaRPr>
          </a:p>
          <a:p>
            <a:pPr marL="90488">
              <a:buClr>
                <a:srgbClr val="79C203"/>
              </a:buClr>
              <a:buFont typeface="Wingdings" pitchFamily="2" charset="2"/>
              <a:buChar char="u"/>
              <a:defRPr/>
            </a:pPr>
            <a:r>
              <a:rPr lang="zh-CN" altLang="en-US" sz="1400" dirty="0">
                <a:solidFill>
                  <a:schemeClr val="tx1"/>
                </a:solidFill>
                <a:latin typeface="微软雅黑" pitchFamily="34" charset="-122"/>
                <a:ea typeface="微软雅黑" pitchFamily="34" charset="-122"/>
              </a:rPr>
              <a:t> 虚拟服务器配置变更管理</a:t>
            </a:r>
            <a:endParaRPr lang="en-US" altLang="zh-CN" sz="1400" dirty="0">
              <a:solidFill>
                <a:schemeClr val="tx1"/>
              </a:solidFill>
              <a:latin typeface="微软雅黑" pitchFamily="34" charset="-122"/>
              <a:ea typeface="微软雅黑" pitchFamily="34" charset="-122"/>
            </a:endParaRPr>
          </a:p>
          <a:p>
            <a:pPr marL="90488">
              <a:buClr>
                <a:srgbClr val="79C203"/>
              </a:buClr>
              <a:buFont typeface="Wingdings" pitchFamily="2" charset="2"/>
              <a:buChar char="u"/>
              <a:defRPr/>
            </a:pPr>
            <a:r>
              <a:rPr lang="zh-CN" altLang="en-US" sz="1400" dirty="0">
                <a:solidFill>
                  <a:schemeClr val="tx1"/>
                </a:solidFill>
                <a:latin typeface="微软雅黑" pitchFamily="34" charset="-122"/>
                <a:ea typeface="微软雅黑" pitchFamily="34" charset="-122"/>
              </a:rPr>
              <a:t> 虚拟服务器远程控制</a:t>
            </a:r>
            <a:endParaRPr lang="en-US" altLang="zh-CN" sz="1400" dirty="0">
              <a:solidFill>
                <a:schemeClr val="tx1"/>
              </a:solidFill>
              <a:latin typeface="微软雅黑" pitchFamily="34" charset="-122"/>
              <a:ea typeface="微软雅黑" pitchFamily="34" charset="-122"/>
            </a:endParaRPr>
          </a:p>
          <a:p>
            <a:pPr>
              <a:buClr>
                <a:srgbClr val="79C203"/>
              </a:buClr>
              <a:buFont typeface="Wingdings" pitchFamily="2" charset="2"/>
              <a:buChar char="u"/>
              <a:defRPr/>
            </a:pPr>
            <a:endParaRPr lang="en-US" altLang="zh-CN" sz="1400" dirty="0">
              <a:solidFill>
                <a:schemeClr val="tx1"/>
              </a:solidFill>
              <a:latin typeface="微软雅黑" pitchFamily="34" charset="-122"/>
              <a:ea typeface="微软雅黑" pitchFamily="34" charset="-122"/>
            </a:endParaRPr>
          </a:p>
          <a:p>
            <a:pPr>
              <a:buClr>
                <a:srgbClr val="79C203"/>
              </a:buClr>
              <a:defRPr/>
            </a:pPr>
            <a:endParaRPr lang="zh-CN" altLang="en-US" sz="1400" dirty="0">
              <a:solidFill>
                <a:schemeClr val="tx1"/>
              </a:solidFill>
              <a:latin typeface="微软雅黑" pitchFamily="34" charset="-122"/>
              <a:ea typeface="微软雅黑" pitchFamily="34" charset="-122"/>
            </a:endParaRPr>
          </a:p>
        </p:txBody>
      </p:sp>
      <p:cxnSp>
        <p:nvCxnSpPr>
          <p:cNvPr id="37" name="直接连接符 36"/>
          <p:cNvCxnSpPr/>
          <p:nvPr/>
        </p:nvCxnSpPr>
        <p:spPr>
          <a:xfrm>
            <a:off x="5494338" y="3216275"/>
            <a:ext cx="3776662" cy="1588"/>
          </a:xfrm>
          <a:prstGeom prst="line">
            <a:avLst/>
          </a:prstGeom>
          <a:ln>
            <a:solidFill>
              <a:srgbClr val="79C203"/>
            </a:solidFill>
          </a:ln>
          <a:effectLst/>
        </p:spPr>
        <p:style>
          <a:lnRef idx="1">
            <a:schemeClr val="accent1"/>
          </a:lnRef>
          <a:fillRef idx="0">
            <a:schemeClr val="accent1"/>
          </a:fillRef>
          <a:effectRef idx="0">
            <a:schemeClr val="accent1"/>
          </a:effectRef>
          <a:fontRef idx="minor">
            <a:schemeClr val="tx1"/>
          </a:fontRef>
        </p:style>
      </p:cxnSp>
      <p:sp>
        <p:nvSpPr>
          <p:cNvPr id="22536" name="TextBox 45"/>
          <p:cNvSpPr txBox="1">
            <a:spLocks noChangeArrowheads="1"/>
          </p:cNvSpPr>
          <p:nvPr/>
        </p:nvSpPr>
        <p:spPr bwMode="auto">
          <a:xfrm>
            <a:off x="6216650" y="3228975"/>
            <a:ext cx="2117725" cy="338138"/>
          </a:xfrm>
          <a:prstGeom prst="rect">
            <a:avLst/>
          </a:prstGeom>
          <a:noFill/>
          <a:ln w="9525">
            <a:noFill/>
            <a:miter lim="800000"/>
            <a:headEnd/>
            <a:tailEnd/>
          </a:ln>
        </p:spPr>
        <p:txBody>
          <a:bodyPr>
            <a:spAutoFit/>
          </a:bodyPr>
          <a:lstStyle/>
          <a:p>
            <a:r>
              <a:rPr lang="zh-CN" altLang="en-US" sz="1600">
                <a:solidFill>
                  <a:srgbClr val="79C203"/>
                </a:solidFill>
                <a:latin typeface="微软雅黑" pitchFamily="34" charset="-122"/>
                <a:ea typeface="微软雅黑" pitchFamily="34" charset="-122"/>
              </a:rPr>
              <a:t>虚拟服务器管理功能</a:t>
            </a:r>
          </a:p>
        </p:txBody>
      </p:sp>
      <p:cxnSp>
        <p:nvCxnSpPr>
          <p:cNvPr id="47" name="直接连接符 46"/>
          <p:cNvCxnSpPr/>
          <p:nvPr/>
        </p:nvCxnSpPr>
        <p:spPr>
          <a:xfrm>
            <a:off x="1617663" y="5876925"/>
            <a:ext cx="2168525" cy="1588"/>
          </a:xfrm>
          <a:prstGeom prst="line">
            <a:avLst/>
          </a:prstGeom>
          <a:ln>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22538" name="TextBox 47"/>
          <p:cNvSpPr txBox="1">
            <a:spLocks noChangeArrowheads="1"/>
          </p:cNvSpPr>
          <p:nvPr/>
        </p:nvSpPr>
        <p:spPr bwMode="auto">
          <a:xfrm>
            <a:off x="1874838" y="5964238"/>
            <a:ext cx="1897062" cy="338137"/>
          </a:xfrm>
          <a:prstGeom prst="rect">
            <a:avLst/>
          </a:prstGeom>
          <a:noFill/>
          <a:ln w="9525">
            <a:noFill/>
            <a:miter lim="800000"/>
            <a:headEnd/>
            <a:tailEnd/>
          </a:ln>
        </p:spPr>
        <p:txBody>
          <a:bodyPr>
            <a:spAutoFit/>
          </a:bodyPr>
          <a:lstStyle/>
          <a:p>
            <a:r>
              <a:rPr lang="zh-CN" altLang="en-US" sz="1600">
                <a:solidFill>
                  <a:srgbClr val="0070C0"/>
                </a:solidFill>
                <a:latin typeface="微软雅黑" pitchFamily="34" charset="-122"/>
                <a:ea typeface="微软雅黑" pitchFamily="34" charset="-122"/>
              </a:rPr>
              <a:t>日志管理功能</a:t>
            </a:r>
          </a:p>
        </p:txBody>
      </p:sp>
      <p:cxnSp>
        <p:nvCxnSpPr>
          <p:cNvPr id="49" name="直接连接符 48"/>
          <p:cNvCxnSpPr/>
          <p:nvPr/>
        </p:nvCxnSpPr>
        <p:spPr>
          <a:xfrm>
            <a:off x="5124450" y="6084888"/>
            <a:ext cx="3778250" cy="1587"/>
          </a:xfrm>
          <a:prstGeom prst="line">
            <a:avLst/>
          </a:prstGeom>
          <a:ln>
            <a:solidFill>
              <a:srgbClr val="7030A0"/>
            </a:solidFill>
          </a:ln>
          <a:effectLst/>
        </p:spPr>
        <p:style>
          <a:lnRef idx="1">
            <a:schemeClr val="accent1"/>
          </a:lnRef>
          <a:fillRef idx="0">
            <a:schemeClr val="accent1"/>
          </a:fillRef>
          <a:effectRef idx="0">
            <a:schemeClr val="accent1"/>
          </a:effectRef>
          <a:fontRef idx="minor">
            <a:schemeClr val="tx1"/>
          </a:fontRef>
        </p:style>
      </p:cxnSp>
      <p:sp>
        <p:nvSpPr>
          <p:cNvPr id="22540" name="TextBox 49"/>
          <p:cNvSpPr txBox="1">
            <a:spLocks noChangeArrowheads="1"/>
          </p:cNvSpPr>
          <p:nvPr/>
        </p:nvSpPr>
        <p:spPr bwMode="auto">
          <a:xfrm>
            <a:off x="6116638" y="6111875"/>
            <a:ext cx="1897062" cy="338138"/>
          </a:xfrm>
          <a:prstGeom prst="rect">
            <a:avLst/>
          </a:prstGeom>
          <a:noFill/>
          <a:ln w="9525">
            <a:noFill/>
            <a:miter lim="800000"/>
            <a:headEnd/>
            <a:tailEnd/>
          </a:ln>
        </p:spPr>
        <p:txBody>
          <a:bodyPr>
            <a:spAutoFit/>
          </a:bodyPr>
          <a:lstStyle/>
          <a:p>
            <a:r>
              <a:rPr lang="zh-CN" altLang="en-US" sz="1600">
                <a:solidFill>
                  <a:srgbClr val="7030A0"/>
                </a:solidFill>
                <a:latin typeface="微软雅黑" pitchFamily="34" charset="-122"/>
                <a:ea typeface="微软雅黑" pitchFamily="34" charset="-122"/>
              </a:rPr>
              <a:t>系统镜像功能</a:t>
            </a:r>
          </a:p>
        </p:txBody>
      </p:sp>
      <p:pic>
        <p:nvPicPr>
          <p:cNvPr id="22541" name="图片 50" descr="弹性计算后台管理页面资源管理.jpg"/>
          <p:cNvPicPr>
            <a:picLocks noChangeAspect="1"/>
          </p:cNvPicPr>
          <p:nvPr/>
        </p:nvPicPr>
        <p:blipFill>
          <a:blip r:embed="rId6"/>
          <a:srcRect/>
          <a:stretch>
            <a:fillRect/>
          </a:stretch>
        </p:blipFill>
        <p:spPr bwMode="auto">
          <a:xfrm>
            <a:off x="6097588" y="969963"/>
            <a:ext cx="2076450" cy="1147762"/>
          </a:xfrm>
          <a:prstGeom prst="rect">
            <a:avLst/>
          </a:prstGeom>
          <a:noFill/>
          <a:ln w="9525">
            <a:noFill/>
            <a:miter lim="800000"/>
            <a:headEnd/>
            <a:tailEnd/>
          </a:ln>
        </p:spPr>
      </p:pic>
      <p:pic>
        <p:nvPicPr>
          <p:cNvPr id="22542" name="图片 51" descr="主机日志.jpg"/>
          <p:cNvPicPr>
            <a:picLocks noChangeAspect="1"/>
          </p:cNvPicPr>
          <p:nvPr/>
        </p:nvPicPr>
        <p:blipFill>
          <a:blip r:embed="rId7"/>
          <a:srcRect/>
          <a:stretch>
            <a:fillRect/>
          </a:stretch>
        </p:blipFill>
        <p:spPr bwMode="auto">
          <a:xfrm>
            <a:off x="1766888" y="4197350"/>
            <a:ext cx="1749425" cy="1501775"/>
          </a:xfrm>
          <a:prstGeom prst="rect">
            <a:avLst/>
          </a:prstGeom>
          <a:noFill/>
          <a:ln w="9525">
            <a:noFill/>
            <a:miter lim="800000"/>
            <a:headEnd/>
            <a:tailEnd/>
          </a:ln>
        </p:spPr>
      </p:pic>
      <p:pic>
        <p:nvPicPr>
          <p:cNvPr id="22543" name="图片 52" descr="iso.jpg"/>
          <p:cNvPicPr>
            <a:picLocks noChangeAspect="1"/>
          </p:cNvPicPr>
          <p:nvPr/>
        </p:nvPicPr>
        <p:blipFill>
          <a:blip r:embed="rId8"/>
          <a:srcRect l="21593" t="19562" r="21593" b="24728"/>
          <a:stretch>
            <a:fillRect/>
          </a:stretch>
        </p:blipFill>
        <p:spPr bwMode="auto">
          <a:xfrm>
            <a:off x="5645150" y="4010025"/>
            <a:ext cx="2554288" cy="1879600"/>
          </a:xfrm>
          <a:prstGeom prst="rect">
            <a:avLst/>
          </a:prstGeom>
          <a:noFill/>
          <a:ln w="9525">
            <a:noFill/>
            <a:miter lim="800000"/>
            <a:headEnd/>
            <a:tailEnd/>
          </a:ln>
        </p:spPr>
      </p:pic>
    </p:spTree>
    <p:custDataLst>
      <p:tags r:id="rId1"/>
    </p:custData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标题 1"/>
          <p:cNvSpPr txBox="1">
            <a:spLocks/>
          </p:cNvSpPr>
          <p:nvPr/>
        </p:nvSpPr>
        <p:spPr>
          <a:xfrm>
            <a:off x="763588" y="84138"/>
            <a:ext cx="6446837" cy="585787"/>
          </a:xfrm>
          <a:prstGeom prst="rect">
            <a:avLst/>
          </a:prstGeom>
        </p:spPr>
        <p:txBody>
          <a:bodyPr/>
          <a:lstStyle/>
          <a:p>
            <a:pPr>
              <a:defRPr/>
            </a:pPr>
            <a:r>
              <a:rPr lang="en-US" altLang="zh-CN" sz="2200" kern="0" dirty="0">
                <a:solidFill>
                  <a:srgbClr val="000000"/>
                </a:solidFill>
                <a:latin typeface="微软雅黑" pitchFamily="34" charset="-122"/>
                <a:ea typeface="微软雅黑" pitchFamily="34" charset="-122"/>
              </a:rPr>
              <a:t>CloudEx</a:t>
            </a:r>
            <a:r>
              <a:rPr lang="zh-CN" altLang="en-US" sz="2200" kern="0" dirty="0">
                <a:solidFill>
                  <a:srgbClr val="000000"/>
                </a:solidFill>
                <a:latin typeface="微软雅黑" pitchFamily="34" charset="-122"/>
                <a:ea typeface="微软雅黑" pitchFamily="34" charset="-122"/>
              </a:rPr>
              <a:t>基础模块 </a:t>
            </a:r>
            <a:r>
              <a:rPr lang="en-US" altLang="zh-CN" sz="2200" kern="0" dirty="0">
                <a:solidFill>
                  <a:srgbClr val="000000"/>
                </a:solidFill>
                <a:latin typeface="微软雅黑" pitchFamily="34" charset="-122"/>
                <a:ea typeface="微软雅黑" pitchFamily="34" charset="-122"/>
              </a:rPr>
              <a:t>- </a:t>
            </a:r>
            <a:r>
              <a:rPr lang="en-US" altLang="zh-CN" sz="2000" kern="0" dirty="0">
                <a:solidFill>
                  <a:srgbClr val="000000"/>
                </a:solidFill>
                <a:latin typeface="微软雅黑" pitchFamily="34" charset="-122"/>
                <a:ea typeface="微软雅黑" pitchFamily="34" charset="-122"/>
              </a:rPr>
              <a:t>CloudEx </a:t>
            </a:r>
            <a:r>
              <a:rPr lang="zh-CN" altLang="en-US" sz="2000" kern="0" dirty="0">
                <a:solidFill>
                  <a:srgbClr val="000000"/>
                </a:solidFill>
                <a:latin typeface="微软雅黑" pitchFamily="34" charset="-122"/>
                <a:ea typeface="微软雅黑" pitchFamily="34" charset="-122"/>
              </a:rPr>
              <a:t>客户自服务系统</a:t>
            </a:r>
            <a:endParaRPr lang="zh-CN" altLang="en-US" sz="2200" b="1" kern="0" dirty="0">
              <a:latin typeface="微软雅黑" pitchFamily="34" charset="-122"/>
              <a:ea typeface="微软雅黑" pitchFamily="34" charset="-122"/>
              <a:cs typeface="+mj-cs"/>
            </a:endParaRPr>
          </a:p>
        </p:txBody>
      </p:sp>
      <p:pic>
        <p:nvPicPr>
          <p:cNvPr id="23555" name="Picture 5" descr="自服务"/>
          <p:cNvPicPr>
            <a:picLocks noChangeAspect="1" noChangeArrowheads="1"/>
          </p:cNvPicPr>
          <p:nvPr/>
        </p:nvPicPr>
        <p:blipFill>
          <a:blip r:embed="rId5"/>
          <a:srcRect/>
          <a:stretch>
            <a:fillRect/>
          </a:stretch>
        </p:blipFill>
        <p:spPr bwMode="auto">
          <a:xfrm>
            <a:off x="1123950" y="1362075"/>
            <a:ext cx="4719638" cy="3219450"/>
          </a:xfrm>
          <a:prstGeom prst="rect">
            <a:avLst/>
          </a:prstGeom>
          <a:noFill/>
          <a:ln w="9525">
            <a:noFill/>
            <a:miter lim="800000"/>
            <a:headEnd/>
            <a:tailEnd/>
          </a:ln>
        </p:spPr>
      </p:pic>
      <p:sp>
        <p:nvSpPr>
          <p:cNvPr id="23556" name="TextBox 4"/>
          <p:cNvSpPr txBox="1">
            <a:spLocks noChangeArrowheads="1"/>
          </p:cNvSpPr>
          <p:nvPr/>
        </p:nvSpPr>
        <p:spPr bwMode="auto">
          <a:xfrm>
            <a:off x="3157538" y="5194300"/>
            <a:ext cx="1608137" cy="369888"/>
          </a:xfrm>
          <a:prstGeom prst="rect">
            <a:avLst/>
          </a:prstGeom>
          <a:noFill/>
          <a:ln w="9525">
            <a:noFill/>
            <a:miter lim="800000"/>
            <a:headEnd/>
            <a:tailEnd/>
          </a:ln>
        </p:spPr>
        <p:txBody>
          <a:bodyPr>
            <a:spAutoFit/>
          </a:bodyPr>
          <a:lstStyle/>
          <a:p>
            <a:r>
              <a:rPr lang="zh-CN" altLang="en-US" b="1">
                <a:latin typeface="微软雅黑" pitchFamily="34" charset="-122"/>
                <a:ea typeface="微软雅黑" pitchFamily="34" charset="-122"/>
              </a:rPr>
              <a:t>自服务系统</a:t>
            </a:r>
          </a:p>
        </p:txBody>
      </p:sp>
      <p:cxnSp>
        <p:nvCxnSpPr>
          <p:cNvPr id="18" name="直接连接符 17"/>
          <p:cNvCxnSpPr/>
          <p:nvPr/>
        </p:nvCxnSpPr>
        <p:spPr>
          <a:xfrm>
            <a:off x="1123950" y="5080000"/>
            <a:ext cx="4719638" cy="1588"/>
          </a:xfrm>
          <a:prstGeom prst="line">
            <a:avLst/>
          </a:prstGeom>
          <a:ln/>
        </p:spPr>
        <p:style>
          <a:lnRef idx="3">
            <a:schemeClr val="accent6"/>
          </a:lnRef>
          <a:fillRef idx="0">
            <a:schemeClr val="accent6"/>
          </a:fillRef>
          <a:effectRef idx="2">
            <a:schemeClr val="accent6"/>
          </a:effectRef>
          <a:fontRef idx="minor">
            <a:schemeClr val="tx1"/>
          </a:fontRef>
        </p:style>
      </p:cxnSp>
      <p:pic>
        <p:nvPicPr>
          <p:cNvPr id="23558" name="图片 6" descr="云计算.jpg"/>
          <p:cNvPicPr>
            <a:picLocks noChangeAspect="1"/>
          </p:cNvPicPr>
          <p:nvPr/>
        </p:nvPicPr>
        <p:blipFill>
          <a:blip r:embed="rId6"/>
          <a:srcRect/>
          <a:stretch>
            <a:fillRect/>
          </a:stretch>
        </p:blipFill>
        <p:spPr bwMode="auto">
          <a:xfrm>
            <a:off x="2386013" y="5194300"/>
            <a:ext cx="842962" cy="298450"/>
          </a:xfrm>
          <a:prstGeom prst="rect">
            <a:avLst/>
          </a:prstGeom>
          <a:noFill/>
          <a:ln w="9525">
            <a:noFill/>
            <a:miter lim="800000"/>
            <a:headEnd/>
            <a:tailEnd/>
          </a:ln>
        </p:spPr>
      </p:pic>
      <p:sp>
        <p:nvSpPr>
          <p:cNvPr id="23559" name="Rectangle 1100"/>
          <p:cNvSpPr>
            <a:spLocks noChangeArrowheads="1"/>
          </p:cNvSpPr>
          <p:nvPr/>
        </p:nvSpPr>
        <p:spPr bwMode="auto">
          <a:xfrm>
            <a:off x="6238875" y="2319338"/>
            <a:ext cx="3271838" cy="2171700"/>
          </a:xfrm>
          <a:prstGeom prst="rect">
            <a:avLst/>
          </a:prstGeom>
          <a:solidFill>
            <a:srgbClr val="DAF804"/>
          </a:solidFill>
          <a:ln w="12700">
            <a:noFill/>
            <a:miter lim="800000"/>
            <a:headEnd/>
            <a:tailEnd/>
          </a:ln>
        </p:spPr>
        <p:txBody>
          <a:bodyPr wrap="none" anchor="ctr"/>
          <a:lstStyle/>
          <a:p>
            <a:endParaRPr lang="zh-CN" altLang="en-US">
              <a:latin typeface="微软雅黑" pitchFamily="34" charset="-122"/>
              <a:ea typeface="微软雅黑" pitchFamily="34" charset="-122"/>
            </a:endParaRPr>
          </a:p>
        </p:txBody>
      </p:sp>
      <p:grpSp>
        <p:nvGrpSpPr>
          <p:cNvPr id="2" name="Group 1101"/>
          <p:cNvGrpSpPr>
            <a:grpSpLocks/>
          </p:cNvGrpSpPr>
          <p:nvPr/>
        </p:nvGrpSpPr>
        <p:grpSpPr bwMode="auto">
          <a:xfrm>
            <a:off x="6238345" y="1814977"/>
            <a:ext cx="3271837" cy="520700"/>
            <a:chOff x="358" y="1102"/>
            <a:chExt cx="2214" cy="328"/>
          </a:xfrm>
          <a:solidFill>
            <a:srgbClr val="FE8005"/>
          </a:solidFill>
        </p:grpSpPr>
        <p:sp>
          <p:nvSpPr>
            <p:cNvPr id="22" name="Rectangle 1102"/>
            <p:cNvSpPr>
              <a:spLocks noChangeArrowheads="1"/>
            </p:cNvSpPr>
            <p:nvPr/>
          </p:nvSpPr>
          <p:spPr bwMode="auto">
            <a:xfrm>
              <a:off x="358" y="1102"/>
              <a:ext cx="2214" cy="328"/>
            </a:xfrm>
            <a:prstGeom prst="rect">
              <a:avLst/>
            </a:prstGeom>
            <a:grpFill/>
            <a:ln w="12700">
              <a:solidFill>
                <a:schemeClr val="tx1"/>
              </a:solidFill>
              <a:miter lim="800000"/>
              <a:headEnd/>
              <a:tailEnd/>
            </a:ln>
          </p:spPr>
          <p:txBody>
            <a:bodyPr wrap="none" anchor="ctr"/>
            <a:lstStyle/>
            <a:p>
              <a:pPr>
                <a:defRPr/>
              </a:pPr>
              <a:endParaRPr lang="zh-CN" altLang="en-US">
                <a:latin typeface="微软雅黑" pitchFamily="34" charset="-122"/>
                <a:ea typeface="微软雅黑" pitchFamily="34" charset="-122"/>
              </a:endParaRPr>
            </a:p>
          </p:txBody>
        </p:sp>
        <p:sp>
          <p:nvSpPr>
            <p:cNvPr id="23" name="Rectangle 1103"/>
            <p:cNvSpPr>
              <a:spLocks noChangeArrowheads="1"/>
            </p:cNvSpPr>
            <p:nvPr/>
          </p:nvSpPr>
          <p:spPr bwMode="auto">
            <a:xfrm>
              <a:off x="415" y="1160"/>
              <a:ext cx="2096" cy="215"/>
            </a:xfrm>
            <a:prstGeom prst="rect">
              <a:avLst/>
            </a:prstGeom>
            <a:grpFill/>
            <a:ln w="12700">
              <a:noFill/>
              <a:miter lim="800000"/>
              <a:headEnd/>
              <a:tailEnd/>
            </a:ln>
          </p:spPr>
          <p:txBody>
            <a:bodyPr anchor="ctr">
              <a:spAutoFit/>
            </a:bodyPr>
            <a:lstStyle/>
            <a:p>
              <a:pPr algn="ctr" defTabSz="762000" eaLnBrk="0" hangingPunct="0">
                <a:lnSpc>
                  <a:spcPct val="90000"/>
                </a:lnSpc>
                <a:defRPr/>
              </a:pPr>
              <a:r>
                <a:rPr lang="en-US" altLang="zh-CN" dirty="0">
                  <a:latin typeface="微软雅黑" pitchFamily="34" charset="-122"/>
                  <a:ea typeface="微软雅黑" pitchFamily="34" charset="-122"/>
                </a:rPr>
                <a:t>CloudEx </a:t>
              </a:r>
              <a:r>
                <a:rPr lang="zh-CN" altLang="en-US" dirty="0">
                  <a:latin typeface="微软雅黑" pitchFamily="34" charset="-122"/>
                  <a:ea typeface="微软雅黑" pitchFamily="34" charset="-122"/>
                </a:rPr>
                <a:t>客户自服务系统</a:t>
              </a:r>
              <a:endParaRPr lang="en-US" altLang="zh-CN" dirty="0">
                <a:latin typeface="微软雅黑" pitchFamily="34" charset="-122"/>
                <a:ea typeface="微软雅黑" pitchFamily="34" charset="-122"/>
              </a:endParaRPr>
            </a:p>
          </p:txBody>
        </p:sp>
      </p:grpSp>
      <p:sp>
        <p:nvSpPr>
          <p:cNvPr id="23561" name="Text Box 1104"/>
          <p:cNvSpPr txBox="1">
            <a:spLocks noChangeArrowheads="1"/>
          </p:cNvSpPr>
          <p:nvPr/>
        </p:nvSpPr>
        <p:spPr bwMode="auto">
          <a:xfrm>
            <a:off x="6254750" y="2433638"/>
            <a:ext cx="3184525" cy="1816100"/>
          </a:xfrm>
          <a:prstGeom prst="rect">
            <a:avLst/>
          </a:prstGeom>
          <a:noFill/>
          <a:ln w="12700">
            <a:noFill/>
            <a:miter lim="800000"/>
            <a:headEnd/>
            <a:tailEnd/>
          </a:ln>
        </p:spPr>
        <p:txBody>
          <a:bodyPr>
            <a:spAutoFit/>
          </a:bodyPr>
          <a:lstStyle/>
          <a:p>
            <a:pPr>
              <a:buClr>
                <a:srgbClr val="FE8005"/>
              </a:buClr>
              <a:buFont typeface="Wingdings" pitchFamily="2" charset="2"/>
              <a:buChar char="n"/>
            </a:pPr>
            <a:r>
              <a:rPr lang="en-US" altLang="zh-CN" sz="1600">
                <a:latin typeface="微软雅黑" pitchFamily="34" charset="-122"/>
                <a:ea typeface="微软雅黑" pitchFamily="34" charset="-122"/>
              </a:rPr>
              <a:t> </a:t>
            </a:r>
            <a:r>
              <a:rPr lang="zh-CN" altLang="en-US" sz="1600">
                <a:latin typeface="微软雅黑" pitchFamily="34" charset="-122"/>
                <a:ea typeface="微软雅黑" pitchFamily="34" charset="-122"/>
              </a:rPr>
              <a:t>即时的网络节点选择</a:t>
            </a:r>
            <a:endParaRPr lang="en-US" altLang="zh-CN" sz="1600">
              <a:latin typeface="微软雅黑" pitchFamily="34" charset="-122"/>
              <a:ea typeface="微软雅黑" pitchFamily="34" charset="-122"/>
            </a:endParaRPr>
          </a:p>
          <a:p>
            <a:pPr>
              <a:buClr>
                <a:srgbClr val="FE8005"/>
              </a:buClr>
              <a:buFont typeface="Wingdings" pitchFamily="2" charset="2"/>
              <a:buChar char="n"/>
            </a:pPr>
            <a:r>
              <a:rPr lang="zh-CN" altLang="en-US" sz="1600">
                <a:latin typeface="微软雅黑" pitchFamily="34" charset="-122"/>
                <a:ea typeface="微软雅黑" pitchFamily="34" charset="-122"/>
              </a:rPr>
              <a:t> 即时的虚拟服务器配置选择</a:t>
            </a:r>
            <a:endParaRPr lang="en-US" altLang="zh-CN" sz="1600">
              <a:latin typeface="微软雅黑" pitchFamily="34" charset="-122"/>
              <a:ea typeface="微软雅黑" pitchFamily="34" charset="-122"/>
            </a:endParaRPr>
          </a:p>
          <a:p>
            <a:pPr>
              <a:buClr>
                <a:srgbClr val="FE8005"/>
              </a:buClr>
              <a:buFont typeface="Wingdings" pitchFamily="2" charset="2"/>
              <a:buChar char="n"/>
            </a:pPr>
            <a:r>
              <a:rPr lang="en-US" altLang="zh-CN" sz="1600">
                <a:latin typeface="微软雅黑" pitchFamily="34" charset="-122"/>
                <a:ea typeface="微软雅黑" pitchFamily="34" charset="-122"/>
              </a:rPr>
              <a:t> </a:t>
            </a:r>
            <a:r>
              <a:rPr lang="zh-CN" altLang="en-US" sz="1600">
                <a:latin typeface="微软雅黑" pitchFamily="34" charset="-122"/>
                <a:ea typeface="微软雅黑" pitchFamily="34" charset="-122"/>
              </a:rPr>
              <a:t>即时的服务器“上架”与“调试”</a:t>
            </a:r>
            <a:endParaRPr lang="en-US" altLang="zh-CN" sz="1600">
              <a:latin typeface="微软雅黑" pitchFamily="34" charset="-122"/>
              <a:ea typeface="微软雅黑" pitchFamily="34" charset="-122"/>
            </a:endParaRPr>
          </a:p>
          <a:p>
            <a:pPr>
              <a:buClr>
                <a:srgbClr val="FE8005"/>
              </a:buClr>
              <a:buFont typeface="Wingdings" pitchFamily="2" charset="2"/>
              <a:buChar char="n"/>
            </a:pPr>
            <a:r>
              <a:rPr lang="en-US" altLang="zh-CN" sz="1600">
                <a:latin typeface="微软雅黑" pitchFamily="34" charset="-122"/>
                <a:ea typeface="微软雅黑" pitchFamily="34" charset="-122"/>
              </a:rPr>
              <a:t> </a:t>
            </a:r>
            <a:r>
              <a:rPr lang="zh-CN" altLang="en-US" sz="1600">
                <a:latin typeface="微软雅黑" pitchFamily="34" charset="-122"/>
                <a:ea typeface="微软雅黑" pitchFamily="34" charset="-122"/>
              </a:rPr>
              <a:t>灵活拥有服务器数量与配置的伸缩性</a:t>
            </a:r>
            <a:endParaRPr lang="en-US" altLang="zh-CN" sz="1600">
              <a:latin typeface="微软雅黑" pitchFamily="34" charset="-122"/>
              <a:ea typeface="微软雅黑" pitchFamily="34" charset="-122"/>
            </a:endParaRPr>
          </a:p>
          <a:p>
            <a:pPr>
              <a:buClr>
                <a:srgbClr val="FE8005"/>
              </a:buClr>
              <a:buFont typeface="Wingdings" pitchFamily="2" charset="2"/>
              <a:buChar char="n"/>
            </a:pPr>
            <a:r>
              <a:rPr lang="zh-CN" altLang="en-US" sz="1600">
                <a:latin typeface="微软雅黑" pitchFamily="34" charset="-122"/>
                <a:ea typeface="微软雅黑" pitchFamily="34" charset="-122"/>
              </a:rPr>
              <a:t> 备份与快速部署功能</a:t>
            </a:r>
            <a:endParaRPr lang="en-US" altLang="zh-CN" sz="1600">
              <a:latin typeface="微软雅黑" pitchFamily="34" charset="-122"/>
              <a:ea typeface="微软雅黑" pitchFamily="34" charset="-122"/>
            </a:endParaRPr>
          </a:p>
        </p:txBody>
      </p:sp>
    </p:spTree>
    <p:custDataLst>
      <p:tags r:id="rId1"/>
    </p:custData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标题 1"/>
          <p:cNvSpPr txBox="1">
            <a:spLocks/>
          </p:cNvSpPr>
          <p:nvPr/>
        </p:nvSpPr>
        <p:spPr>
          <a:xfrm>
            <a:off x="763588" y="84138"/>
            <a:ext cx="6446837" cy="585787"/>
          </a:xfrm>
          <a:prstGeom prst="rect">
            <a:avLst/>
          </a:prstGeom>
        </p:spPr>
        <p:txBody>
          <a:bodyPr/>
          <a:lstStyle/>
          <a:p>
            <a:pPr>
              <a:defRPr/>
            </a:pPr>
            <a:r>
              <a:rPr lang="en-US" altLang="zh-CN" sz="2200" kern="0" dirty="0">
                <a:solidFill>
                  <a:srgbClr val="000000"/>
                </a:solidFill>
                <a:latin typeface="微软雅黑" pitchFamily="34" charset="-122"/>
                <a:ea typeface="微软雅黑" pitchFamily="34" charset="-122"/>
              </a:rPr>
              <a:t>CloudEx</a:t>
            </a:r>
            <a:r>
              <a:rPr lang="zh-CN" altLang="en-US" sz="2200" kern="0" dirty="0">
                <a:solidFill>
                  <a:srgbClr val="000000"/>
                </a:solidFill>
                <a:latin typeface="微软雅黑" pitchFamily="34" charset="-122"/>
                <a:ea typeface="微软雅黑" pitchFamily="34" charset="-122"/>
              </a:rPr>
              <a:t>增强模块  </a:t>
            </a:r>
            <a:r>
              <a:rPr lang="en-US" altLang="zh-CN" sz="2000" kern="0" dirty="0">
                <a:solidFill>
                  <a:srgbClr val="000000"/>
                </a:solidFill>
                <a:latin typeface="微软雅黑" pitchFamily="34" charset="-122"/>
                <a:ea typeface="微软雅黑" pitchFamily="34" charset="-122"/>
              </a:rPr>
              <a:t>- </a:t>
            </a:r>
            <a:r>
              <a:rPr lang="zh-CN" altLang="en-US" sz="2000" kern="0" dirty="0">
                <a:solidFill>
                  <a:srgbClr val="000000"/>
                </a:solidFill>
                <a:latin typeface="微软雅黑" pitchFamily="34" charset="-122"/>
                <a:ea typeface="微软雅黑" pitchFamily="34" charset="-122"/>
              </a:rPr>
              <a:t>快速部署功能</a:t>
            </a:r>
            <a:endParaRPr lang="zh-CN" altLang="en-US" sz="2200" kern="0" dirty="0">
              <a:solidFill>
                <a:srgbClr val="000000"/>
              </a:solidFill>
              <a:latin typeface="微软雅黑" pitchFamily="34" charset="-122"/>
              <a:ea typeface="微软雅黑" pitchFamily="34" charset="-122"/>
            </a:endParaRPr>
          </a:p>
          <a:p>
            <a:pPr>
              <a:defRPr/>
            </a:pPr>
            <a:endParaRPr lang="zh-CN" altLang="en-US" sz="2200" b="1" kern="0" dirty="0">
              <a:latin typeface="微软雅黑" pitchFamily="34" charset="-122"/>
              <a:ea typeface="微软雅黑" pitchFamily="34" charset="-122"/>
              <a:cs typeface="+mj-cs"/>
            </a:endParaRPr>
          </a:p>
        </p:txBody>
      </p:sp>
      <p:sp>
        <p:nvSpPr>
          <p:cNvPr id="24579" name="TextBox 11"/>
          <p:cNvSpPr txBox="1">
            <a:spLocks noChangeArrowheads="1"/>
          </p:cNvSpPr>
          <p:nvPr/>
        </p:nvSpPr>
        <p:spPr bwMode="auto">
          <a:xfrm>
            <a:off x="5376863" y="1465263"/>
            <a:ext cx="4344987" cy="3600450"/>
          </a:xfrm>
          <a:prstGeom prst="rect">
            <a:avLst/>
          </a:prstGeom>
          <a:noFill/>
          <a:ln w="9525">
            <a:noFill/>
            <a:miter lim="800000"/>
            <a:headEnd/>
            <a:tailEnd/>
          </a:ln>
        </p:spPr>
        <p:txBody>
          <a:bodyPr>
            <a:spAutoFit/>
          </a:bodyPr>
          <a:lstStyle/>
          <a:p>
            <a:pPr algn="ctr">
              <a:buClr>
                <a:srgbClr val="FE8005"/>
              </a:buClr>
            </a:pPr>
            <a:r>
              <a:rPr lang="zh-CN" altLang="en-US">
                <a:latin typeface="微软雅黑" pitchFamily="34" charset="-122"/>
                <a:ea typeface="微软雅黑" pitchFamily="34" charset="-122"/>
              </a:rPr>
              <a:t>什么是快速部署？</a:t>
            </a:r>
            <a:endParaRPr lang="en-US" altLang="zh-CN">
              <a:latin typeface="微软雅黑" pitchFamily="34" charset="-122"/>
              <a:ea typeface="微软雅黑" pitchFamily="34" charset="-122"/>
            </a:endParaRPr>
          </a:p>
          <a:p>
            <a:pPr algn="ctr">
              <a:buClr>
                <a:srgbClr val="FE8005"/>
              </a:buClr>
            </a:pPr>
            <a:endParaRPr lang="en-US" altLang="zh-CN">
              <a:latin typeface="微软雅黑" pitchFamily="34" charset="-122"/>
              <a:ea typeface="微软雅黑" pitchFamily="34" charset="-122"/>
            </a:endParaRPr>
          </a:p>
          <a:p>
            <a:pPr>
              <a:buClr>
                <a:srgbClr val="FE8005"/>
              </a:buClr>
              <a:buFont typeface="Wingdings" pitchFamily="2" charset="2"/>
              <a:buChar char="n"/>
            </a:pPr>
            <a:r>
              <a:rPr lang="zh-CN" altLang="en-US" sz="1600">
                <a:latin typeface="微软雅黑" pitchFamily="34" charset="-122"/>
                <a:ea typeface="微软雅黑" pitchFamily="34" charset="-122"/>
              </a:rPr>
              <a:t> 快速部署：瞬间即可按需完成“服务器”装配、操作系统和常用软件安装。一旦确定客户需求，可快速供应一台新“服务器”，或上百台“服务器”。</a:t>
            </a:r>
            <a:endParaRPr lang="en-US" altLang="zh-CN" sz="1600">
              <a:latin typeface="微软雅黑" pitchFamily="34" charset="-122"/>
              <a:ea typeface="微软雅黑" pitchFamily="34" charset="-122"/>
            </a:endParaRPr>
          </a:p>
          <a:p>
            <a:pPr>
              <a:buClr>
                <a:srgbClr val="FE8005"/>
              </a:buClr>
              <a:buFont typeface="Wingdings" pitchFamily="2" charset="2"/>
              <a:buChar char="n"/>
            </a:pPr>
            <a:endParaRPr lang="en-US" altLang="zh-CN" sz="1600">
              <a:latin typeface="微软雅黑" pitchFamily="34" charset="-122"/>
              <a:ea typeface="微软雅黑" pitchFamily="34" charset="-122"/>
            </a:endParaRPr>
          </a:p>
          <a:p>
            <a:pPr>
              <a:buClr>
                <a:srgbClr val="FE8005"/>
              </a:buClr>
              <a:buFont typeface="Wingdings" pitchFamily="2" charset="2"/>
              <a:buChar char="n"/>
            </a:pPr>
            <a:r>
              <a:rPr lang="zh-CN" altLang="en-US" sz="1600">
                <a:latin typeface="微软雅黑" pitchFamily="34" charset="-122"/>
                <a:ea typeface="微软雅黑" pitchFamily="34" charset="-122"/>
              </a:rPr>
              <a:t> 作为即插即用的虚拟工具（包含整套虚拟硬件、操作系统和配置好的应用程序）进行构建和分发，从而实现快速部署。</a:t>
            </a:r>
            <a:endParaRPr lang="en-US" altLang="zh-CN" sz="1600">
              <a:latin typeface="微软雅黑" pitchFamily="34" charset="-122"/>
              <a:ea typeface="微软雅黑" pitchFamily="34" charset="-122"/>
            </a:endParaRPr>
          </a:p>
          <a:p>
            <a:pPr>
              <a:buClr>
                <a:srgbClr val="FE8005"/>
              </a:buClr>
              <a:buFont typeface="Wingdings" pitchFamily="2" charset="2"/>
              <a:buChar char="n"/>
            </a:pPr>
            <a:endParaRPr lang="en-US" altLang="zh-CN" sz="1600">
              <a:latin typeface="微软雅黑" pitchFamily="34" charset="-122"/>
              <a:ea typeface="微软雅黑" pitchFamily="34" charset="-122"/>
            </a:endParaRPr>
          </a:p>
          <a:p>
            <a:pPr>
              <a:buClr>
                <a:srgbClr val="FE8005"/>
              </a:buClr>
              <a:buFont typeface="Wingdings" pitchFamily="2" charset="2"/>
              <a:buChar char="n"/>
            </a:pPr>
            <a:r>
              <a:rPr lang="zh-CN" altLang="en-US" sz="1600">
                <a:latin typeface="微软雅黑" pitchFamily="34" charset="-122"/>
                <a:ea typeface="微软雅黑" pitchFamily="34" charset="-122"/>
              </a:rPr>
              <a:t> 快速部署和灵活的计费方式可以确保客户在更低成本的情况下，按需使用服务。</a:t>
            </a:r>
          </a:p>
          <a:p>
            <a:pPr>
              <a:buClr>
                <a:srgbClr val="FE8005"/>
              </a:buClr>
              <a:buFont typeface="Wingdings" pitchFamily="2" charset="2"/>
              <a:buChar char="n"/>
            </a:pPr>
            <a:endParaRPr lang="zh-CN" altLang="en-US" sz="1600">
              <a:latin typeface="微软雅黑" pitchFamily="34" charset="-122"/>
              <a:ea typeface="微软雅黑" pitchFamily="34" charset="-122"/>
            </a:endParaRPr>
          </a:p>
        </p:txBody>
      </p:sp>
      <p:cxnSp>
        <p:nvCxnSpPr>
          <p:cNvPr id="13" name="直接连接符 12"/>
          <p:cNvCxnSpPr/>
          <p:nvPr/>
        </p:nvCxnSpPr>
        <p:spPr>
          <a:xfrm>
            <a:off x="1230313" y="4906963"/>
            <a:ext cx="3778250" cy="1587"/>
          </a:xfrm>
          <a:prstGeom prst="line">
            <a:avLst/>
          </a:prstGeom>
          <a:ln>
            <a:solidFill>
              <a:srgbClr val="7030A0"/>
            </a:solidFill>
          </a:ln>
          <a:effectLst/>
        </p:spPr>
        <p:style>
          <a:lnRef idx="1">
            <a:schemeClr val="accent1"/>
          </a:lnRef>
          <a:fillRef idx="0">
            <a:schemeClr val="accent1"/>
          </a:fillRef>
          <a:effectRef idx="0">
            <a:schemeClr val="accent1"/>
          </a:effectRef>
          <a:fontRef idx="minor">
            <a:schemeClr val="tx1"/>
          </a:fontRef>
        </p:style>
      </p:cxnSp>
      <p:sp>
        <p:nvSpPr>
          <p:cNvPr id="24581" name="TextBox 13"/>
          <p:cNvSpPr txBox="1">
            <a:spLocks noChangeArrowheads="1"/>
          </p:cNvSpPr>
          <p:nvPr/>
        </p:nvSpPr>
        <p:spPr bwMode="auto">
          <a:xfrm>
            <a:off x="2373313" y="4933950"/>
            <a:ext cx="1897062" cy="338138"/>
          </a:xfrm>
          <a:prstGeom prst="rect">
            <a:avLst/>
          </a:prstGeom>
          <a:noFill/>
          <a:ln w="9525">
            <a:noFill/>
            <a:miter lim="800000"/>
            <a:headEnd/>
            <a:tailEnd/>
          </a:ln>
        </p:spPr>
        <p:txBody>
          <a:bodyPr>
            <a:spAutoFit/>
          </a:bodyPr>
          <a:lstStyle/>
          <a:p>
            <a:r>
              <a:rPr lang="zh-CN" altLang="en-US" sz="1600">
                <a:solidFill>
                  <a:srgbClr val="7030A0"/>
                </a:solidFill>
                <a:latin typeface="微软雅黑" pitchFamily="34" charset="-122"/>
                <a:ea typeface="微软雅黑" pitchFamily="34" charset="-122"/>
              </a:rPr>
              <a:t>快速部署功能</a:t>
            </a:r>
          </a:p>
        </p:txBody>
      </p:sp>
      <p:pic>
        <p:nvPicPr>
          <p:cNvPr id="24582" name="图片 14" descr="iso.jpg"/>
          <p:cNvPicPr>
            <a:picLocks noChangeAspect="1"/>
          </p:cNvPicPr>
          <p:nvPr/>
        </p:nvPicPr>
        <p:blipFill>
          <a:blip r:embed="rId5"/>
          <a:srcRect l="35986" t="25838" r="22147" b="25838"/>
          <a:stretch>
            <a:fillRect/>
          </a:stretch>
        </p:blipFill>
        <p:spPr bwMode="auto">
          <a:xfrm>
            <a:off x="1230313" y="1592263"/>
            <a:ext cx="3829050" cy="3314700"/>
          </a:xfrm>
          <a:prstGeom prst="rect">
            <a:avLst/>
          </a:prstGeom>
          <a:noFill/>
          <a:ln w="9525">
            <a:noFill/>
            <a:miter lim="800000"/>
            <a:headEnd/>
            <a:tailEnd/>
          </a:ln>
        </p:spPr>
      </p:pic>
    </p:spTree>
    <p:custDataLst>
      <p:tags r:id="rId1"/>
    </p:custData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圆角矩形 31"/>
          <p:cNvSpPr>
            <a:spLocks noChangeArrowheads="1"/>
          </p:cNvSpPr>
          <p:nvPr/>
        </p:nvSpPr>
        <p:spPr bwMode="auto">
          <a:xfrm>
            <a:off x="2381250" y="3267075"/>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5" name="圆角矩形 32"/>
          <p:cNvSpPr>
            <a:spLocks noChangeArrowheads="1"/>
          </p:cNvSpPr>
          <p:nvPr/>
        </p:nvSpPr>
        <p:spPr bwMode="auto">
          <a:xfrm>
            <a:off x="2381250" y="4195763"/>
            <a:ext cx="6000750" cy="857250"/>
          </a:xfrm>
          <a:prstGeom prst="roundRect">
            <a:avLst>
              <a:gd name="adj" fmla="val 16667"/>
            </a:avLst>
          </a:prstGeom>
          <a:solidFill>
            <a:schemeClr val="accent2">
              <a:lumMod val="20000"/>
              <a:lumOff val="80000"/>
            </a:schemeClr>
          </a:solidFill>
          <a:ln w="9525" cap="flat" cmpd="sng" algn="ctr">
            <a:solidFill>
              <a:schemeClr val="tx2">
                <a:lumMod val="50000"/>
                <a:lumOff val="5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marL="342900" indent="-342900">
              <a:spcBef>
                <a:spcPct val="10000"/>
              </a:spcBef>
              <a:spcAft>
                <a:spcPct val="10000"/>
              </a:spcAft>
              <a:buClr>
                <a:schemeClr val="accent2"/>
              </a:buClr>
              <a:buFontTx/>
              <a:buChar char="•"/>
              <a:defRPr/>
            </a:pPr>
            <a:endParaRPr lang="zh-CN" altLang="en-US" b="1">
              <a:latin typeface="微软雅黑" pitchFamily="34" charset="-122"/>
              <a:ea typeface="微软雅黑" pitchFamily="34" charset="-122"/>
            </a:endParaRPr>
          </a:p>
        </p:txBody>
      </p:sp>
      <p:sp>
        <p:nvSpPr>
          <p:cNvPr id="25604" name="AutoShape 108"/>
          <p:cNvSpPr>
            <a:spLocks noChangeArrowheads="1"/>
          </p:cNvSpPr>
          <p:nvPr/>
        </p:nvSpPr>
        <p:spPr bwMode="auto">
          <a:xfrm>
            <a:off x="2697163" y="43576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四</a:t>
            </a:r>
          </a:p>
        </p:txBody>
      </p:sp>
      <p:sp>
        <p:nvSpPr>
          <p:cNvPr id="25605" name="Text Box 7"/>
          <p:cNvSpPr txBox="1">
            <a:spLocks noChangeArrowheads="1"/>
          </p:cNvSpPr>
          <p:nvPr/>
        </p:nvSpPr>
        <p:spPr bwMode="auto">
          <a:xfrm>
            <a:off x="3524250" y="3506788"/>
            <a:ext cx="4500563" cy="461962"/>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世纪互联云计算</a:t>
            </a:r>
            <a:r>
              <a:rPr lang="en-US" altLang="zh-CN" sz="2400" b="1">
                <a:latin typeface="微软雅黑" pitchFamily="34" charset="-122"/>
                <a:ea typeface="微软雅黑" pitchFamily="34" charset="-122"/>
              </a:rPr>
              <a:t>-CloudEx</a:t>
            </a:r>
          </a:p>
        </p:txBody>
      </p:sp>
      <p:sp>
        <p:nvSpPr>
          <p:cNvPr id="25606" name="Text Box 8"/>
          <p:cNvSpPr txBox="1">
            <a:spLocks noChangeArrowheads="1"/>
          </p:cNvSpPr>
          <p:nvPr/>
        </p:nvSpPr>
        <p:spPr bwMode="auto">
          <a:xfrm>
            <a:off x="3522663" y="4435475"/>
            <a:ext cx="5341937" cy="461963"/>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世纪互联提供的云计算相关服务</a:t>
            </a:r>
            <a:endParaRPr lang="zh-CN" altLang="en-US" sz="4200" b="1">
              <a:latin typeface="微软雅黑" pitchFamily="34" charset="-122"/>
              <a:ea typeface="微软雅黑" pitchFamily="34" charset="-122"/>
            </a:endParaRPr>
          </a:p>
        </p:txBody>
      </p:sp>
      <p:sp>
        <p:nvSpPr>
          <p:cNvPr id="25607" name="AutoShape 100"/>
          <p:cNvSpPr>
            <a:spLocks noChangeArrowheads="1"/>
          </p:cNvSpPr>
          <p:nvPr/>
        </p:nvSpPr>
        <p:spPr bwMode="auto">
          <a:xfrm>
            <a:off x="2697163" y="34178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三</a:t>
            </a:r>
          </a:p>
        </p:txBody>
      </p:sp>
      <p:sp>
        <p:nvSpPr>
          <p:cNvPr id="25608" name="圆角矩形 9"/>
          <p:cNvSpPr>
            <a:spLocks noChangeArrowheads="1"/>
          </p:cNvSpPr>
          <p:nvPr/>
        </p:nvSpPr>
        <p:spPr bwMode="auto">
          <a:xfrm>
            <a:off x="2381250" y="2338388"/>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25609" name="AutoShape 98"/>
          <p:cNvSpPr>
            <a:spLocks noChangeArrowheads="1"/>
          </p:cNvSpPr>
          <p:nvPr/>
        </p:nvSpPr>
        <p:spPr bwMode="auto">
          <a:xfrm>
            <a:off x="2687638" y="24780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二</a:t>
            </a:r>
          </a:p>
        </p:txBody>
      </p:sp>
      <p:sp>
        <p:nvSpPr>
          <p:cNvPr id="25610" name="Text Box 7"/>
          <p:cNvSpPr txBox="1">
            <a:spLocks noChangeArrowheads="1"/>
          </p:cNvSpPr>
          <p:nvPr/>
        </p:nvSpPr>
        <p:spPr bwMode="auto">
          <a:xfrm>
            <a:off x="3557588" y="2543175"/>
            <a:ext cx="4429125" cy="461963"/>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云计算对新媒体的影响</a:t>
            </a:r>
            <a:endParaRPr lang="en-US" altLang="zh-CN" sz="2400" b="1">
              <a:latin typeface="微软雅黑" pitchFamily="34" charset="-122"/>
              <a:ea typeface="微软雅黑" pitchFamily="34" charset="-122"/>
            </a:endParaRPr>
          </a:p>
        </p:txBody>
      </p:sp>
      <p:sp>
        <p:nvSpPr>
          <p:cNvPr id="25611" name="圆角矩形 12"/>
          <p:cNvSpPr>
            <a:spLocks noChangeArrowheads="1"/>
          </p:cNvSpPr>
          <p:nvPr/>
        </p:nvSpPr>
        <p:spPr bwMode="auto">
          <a:xfrm>
            <a:off x="2392363" y="1419225"/>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25612" name="AutoShape 98"/>
          <p:cNvSpPr>
            <a:spLocks noChangeArrowheads="1"/>
          </p:cNvSpPr>
          <p:nvPr/>
        </p:nvSpPr>
        <p:spPr bwMode="auto">
          <a:xfrm>
            <a:off x="2684463" y="1573213"/>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一</a:t>
            </a:r>
          </a:p>
        </p:txBody>
      </p:sp>
      <p:sp>
        <p:nvSpPr>
          <p:cNvPr id="25613" name="Text Box 7"/>
          <p:cNvSpPr txBox="1">
            <a:spLocks noChangeArrowheads="1"/>
          </p:cNvSpPr>
          <p:nvPr/>
        </p:nvSpPr>
        <p:spPr bwMode="auto">
          <a:xfrm>
            <a:off x="3606800" y="1608138"/>
            <a:ext cx="4429125" cy="461962"/>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什么是云计算</a:t>
            </a:r>
            <a:endParaRPr lang="en-US" altLang="zh-CN" sz="4200" b="1">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 name="标题 1"/>
          <p:cNvSpPr txBox="1">
            <a:spLocks/>
          </p:cNvSpPr>
          <p:nvPr/>
        </p:nvSpPr>
        <p:spPr>
          <a:xfrm>
            <a:off x="814388" y="88900"/>
            <a:ext cx="5486400" cy="585788"/>
          </a:xfrm>
          <a:prstGeom prst="rect">
            <a:avLst/>
          </a:prstGeom>
        </p:spPr>
        <p:txBody>
          <a:bodyPr/>
          <a:lstStyle/>
          <a:p>
            <a:pPr>
              <a:defRPr/>
            </a:pPr>
            <a:endParaRPr lang="zh-CN" altLang="en-US" sz="2800" b="1" kern="0" dirty="0">
              <a:latin typeface="华文中宋" pitchFamily="2" charset="-122"/>
              <a:ea typeface="华文中宋" pitchFamily="2" charset="-122"/>
              <a:cs typeface="+mj-cs"/>
            </a:endParaRPr>
          </a:p>
        </p:txBody>
      </p:sp>
      <p:sp>
        <p:nvSpPr>
          <p:cNvPr id="33" name="标题 1"/>
          <p:cNvSpPr txBox="1">
            <a:spLocks/>
          </p:cNvSpPr>
          <p:nvPr/>
        </p:nvSpPr>
        <p:spPr>
          <a:xfrm>
            <a:off x="904875" y="163513"/>
            <a:ext cx="5486400" cy="585787"/>
          </a:xfrm>
          <a:prstGeom prst="rect">
            <a:avLst/>
          </a:prstGeom>
        </p:spPr>
        <p:txBody>
          <a:bodyPr/>
          <a:lstStyle/>
          <a:p>
            <a:pPr>
              <a:defRPr/>
            </a:pPr>
            <a:r>
              <a:rPr lang="zh-CN" altLang="en-US" sz="2400" b="1" kern="0" dirty="0">
                <a:latin typeface="微软雅黑" pitchFamily="34" charset="-122"/>
                <a:ea typeface="微软雅黑" pitchFamily="34" charset="-122"/>
                <a:cs typeface="+mj-cs"/>
              </a:rPr>
              <a:t>世纪互联提供的云计算相关产品与服务</a:t>
            </a:r>
          </a:p>
        </p:txBody>
      </p:sp>
      <p:graphicFrame>
        <p:nvGraphicFramePr>
          <p:cNvPr id="34" name="图示 33"/>
          <p:cNvGraphicFramePr/>
          <p:nvPr/>
        </p:nvGraphicFramePr>
        <p:xfrm>
          <a:off x="1650206" y="958905"/>
          <a:ext cx="6600825" cy="4400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29" name="TextBox 34"/>
          <p:cNvSpPr txBox="1">
            <a:spLocks noChangeArrowheads="1"/>
          </p:cNvSpPr>
          <p:nvPr/>
        </p:nvSpPr>
        <p:spPr bwMode="auto">
          <a:xfrm>
            <a:off x="1736725" y="4689475"/>
            <a:ext cx="6370638" cy="461963"/>
          </a:xfrm>
          <a:prstGeom prst="rect">
            <a:avLst/>
          </a:prstGeom>
          <a:noFill/>
          <a:ln w="9525">
            <a:noFill/>
            <a:miter lim="800000"/>
            <a:headEnd/>
            <a:tailEnd/>
          </a:ln>
        </p:spPr>
        <p:txBody>
          <a:bodyPr>
            <a:spAutoFit/>
          </a:bodyPr>
          <a:lstStyle/>
          <a:p>
            <a:r>
              <a:rPr lang="zh-CN" altLang="en-US" sz="2400" b="1">
                <a:latin typeface="华文中宋" pitchFamily="2" charset="-122"/>
                <a:ea typeface="华文中宋" pitchFamily="2" charset="-122"/>
              </a:rPr>
              <a:t>世纪互联</a:t>
            </a:r>
            <a:r>
              <a:rPr lang="en-US" altLang="zh-CN" sz="2400" b="1">
                <a:latin typeface="华文中宋" pitchFamily="2" charset="-122"/>
                <a:ea typeface="华文中宋" pitchFamily="2" charset="-122"/>
              </a:rPr>
              <a:t>CloudEx</a:t>
            </a:r>
            <a:r>
              <a:rPr lang="zh-CN" altLang="en-US" sz="2400" b="1">
                <a:latin typeface="华文中宋" pitchFamily="2" charset="-122"/>
                <a:ea typeface="华文中宋" pitchFamily="2" charset="-122"/>
              </a:rPr>
              <a:t>云计算环境解决方案</a:t>
            </a:r>
          </a:p>
        </p:txBody>
      </p:sp>
      <p:sp>
        <p:nvSpPr>
          <p:cNvPr id="26630" name="TextBox 35"/>
          <p:cNvSpPr txBox="1">
            <a:spLocks noChangeArrowheads="1"/>
          </p:cNvSpPr>
          <p:nvPr/>
        </p:nvSpPr>
        <p:spPr bwMode="auto">
          <a:xfrm>
            <a:off x="1693863" y="5395913"/>
            <a:ext cx="6461125" cy="923925"/>
          </a:xfrm>
          <a:prstGeom prst="rect">
            <a:avLst/>
          </a:prstGeom>
          <a:noFill/>
          <a:ln w="9525">
            <a:noFill/>
            <a:miter lim="800000"/>
            <a:headEnd/>
            <a:tailEnd/>
          </a:ln>
        </p:spPr>
        <p:txBody>
          <a:bodyPr>
            <a:spAutoFit/>
          </a:bodyPr>
          <a:lstStyle/>
          <a:p>
            <a:pPr>
              <a:buFont typeface="Arial" pitchFamily="34" charset="0"/>
              <a:buChar char="•"/>
            </a:pPr>
            <a:r>
              <a:rPr lang="zh-CN" altLang="en-US" sz="1700">
                <a:latin typeface="微软雅黑" pitchFamily="34" charset="-122"/>
                <a:ea typeface="微软雅黑" pitchFamily="34" charset="-122"/>
              </a:rPr>
              <a:t> </a:t>
            </a:r>
            <a:r>
              <a:rPr lang="zh-CN" altLang="en-US">
                <a:latin typeface="微软雅黑" pitchFamily="34" charset="-122"/>
                <a:ea typeface="微软雅黑" pitchFamily="34" charset="-122"/>
              </a:rPr>
              <a:t>解决方案包括所有的软件与硬件模块</a:t>
            </a:r>
            <a:endParaRPr lang="en-US" altLang="zh-CN">
              <a:latin typeface="微软雅黑" pitchFamily="34" charset="-122"/>
              <a:ea typeface="微软雅黑" pitchFamily="34" charset="-122"/>
            </a:endParaRPr>
          </a:p>
          <a:p>
            <a:pPr>
              <a:buFont typeface="Arial" pitchFamily="34" charset="0"/>
              <a:buChar char="•"/>
            </a:pPr>
            <a:r>
              <a:rPr lang="zh-CN" altLang="en-US">
                <a:latin typeface="微软雅黑" pitchFamily="34" charset="-122"/>
                <a:ea typeface="微软雅黑" pitchFamily="34" charset="-122"/>
              </a:rPr>
              <a:t> 解决方案包括部署服务与代为运维服务</a:t>
            </a:r>
            <a:endParaRPr lang="en-US" altLang="zh-CN">
              <a:latin typeface="微软雅黑" pitchFamily="34" charset="-122"/>
              <a:ea typeface="微软雅黑" pitchFamily="34" charset="-122"/>
            </a:endParaRPr>
          </a:p>
          <a:p>
            <a:pPr>
              <a:buFont typeface="Arial" pitchFamily="34" charset="0"/>
              <a:buChar char="•"/>
            </a:pPr>
            <a:r>
              <a:rPr lang="zh-CN" altLang="en-US">
                <a:latin typeface="微软雅黑" pitchFamily="34" charset="-122"/>
                <a:ea typeface="微软雅黑" pitchFamily="34" charset="-122"/>
              </a:rPr>
              <a:t> 解决方案包括机房、</a:t>
            </a:r>
            <a:r>
              <a:rPr lang="en-US" altLang="zh-CN">
                <a:latin typeface="微软雅黑" pitchFamily="34" charset="-122"/>
                <a:ea typeface="微软雅黑" pitchFamily="34" charset="-122"/>
              </a:rPr>
              <a:t>BGP</a:t>
            </a:r>
            <a:r>
              <a:rPr lang="zh-CN" altLang="en-US">
                <a:latin typeface="微软雅黑" pitchFamily="34" charset="-122"/>
                <a:ea typeface="微软雅黑" pitchFamily="34" charset="-122"/>
              </a:rPr>
              <a:t>网络与机柜服务</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0" name="标题 1"/>
          <p:cNvSpPr txBox="1">
            <a:spLocks/>
          </p:cNvSpPr>
          <p:nvPr/>
        </p:nvSpPr>
        <p:spPr bwMode="auto">
          <a:xfrm>
            <a:off x="876300" y="214313"/>
            <a:ext cx="6429375" cy="642937"/>
          </a:xfrm>
          <a:prstGeom prst="rect">
            <a:avLst/>
          </a:prstGeom>
          <a:noFill/>
          <a:ln w="9525">
            <a:noFill/>
            <a:miter lim="800000"/>
            <a:headEnd/>
            <a:tailEnd/>
          </a:ln>
        </p:spPr>
        <p:txBody>
          <a:bodyPr anchor="ctr"/>
          <a:lstStyle/>
          <a:p>
            <a:pPr eaLnBrk="0" hangingPunct="0">
              <a:defRPr/>
            </a:pPr>
            <a:r>
              <a:rPr lang="zh-CN" altLang="en-US" sz="2400" b="1" kern="0" dirty="0">
                <a:latin typeface="微软雅黑" pitchFamily="34" charset="-122"/>
                <a:ea typeface="微软雅黑" pitchFamily="34" charset="-122"/>
                <a:cs typeface="Times New Roman"/>
              </a:rPr>
              <a:t>世纪互联：十年磨一剑</a:t>
            </a:r>
          </a:p>
        </p:txBody>
      </p:sp>
      <p:sp>
        <p:nvSpPr>
          <p:cNvPr id="111" name="Rectangle 4"/>
          <p:cNvSpPr>
            <a:spLocks noChangeArrowheads="1"/>
          </p:cNvSpPr>
          <p:nvPr/>
        </p:nvSpPr>
        <p:spPr bwMode="auto">
          <a:xfrm>
            <a:off x="1233488" y="1000125"/>
            <a:ext cx="7818437" cy="4881563"/>
          </a:xfrm>
          <a:prstGeom prst="rect">
            <a:avLst/>
          </a:prstGeom>
          <a:noFill/>
          <a:ln w="9525">
            <a:noFill/>
            <a:miter lim="800000"/>
            <a:headEnd/>
            <a:tailEnd/>
          </a:ln>
        </p:spPr>
        <p:txBody>
          <a:bodyPr lIns="0" tIns="0" rIns="0" bIns="0"/>
          <a:lstStyle/>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zh-CN" altLang="en-US" kern="0" dirty="0">
                <a:solidFill>
                  <a:srgbClr val="000000"/>
                </a:solidFill>
                <a:latin typeface="微软雅黑" pitchFamily="34" charset="-122"/>
                <a:ea typeface="微软雅黑" pitchFamily="34" charset="-122"/>
                <a:cs typeface="方正书宋简体"/>
              </a:rPr>
              <a:t>中国规模最大的电信中立数据中心专业服务提供商</a:t>
            </a: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en-US" altLang="zh-CN" kern="0" dirty="0">
                <a:solidFill>
                  <a:srgbClr val="000000"/>
                </a:solidFill>
                <a:latin typeface="微软雅黑" pitchFamily="34" charset="-122"/>
                <a:ea typeface="微软雅黑" pitchFamily="34" charset="-122"/>
                <a:cs typeface="方正书宋简体"/>
              </a:rPr>
              <a:t>08</a:t>
            </a:r>
            <a:r>
              <a:rPr lang="zh-CN" altLang="en-US" kern="0" dirty="0">
                <a:solidFill>
                  <a:srgbClr val="000000"/>
                </a:solidFill>
                <a:latin typeface="微软雅黑" pitchFamily="34" charset="-122"/>
                <a:ea typeface="微软雅黑" pitchFamily="34" charset="-122"/>
                <a:cs typeface="方正书宋简体"/>
              </a:rPr>
              <a:t>年在中国电信中立互联网数据中心（</a:t>
            </a:r>
            <a:r>
              <a:rPr lang="en-US" altLang="zh-CN" kern="0" dirty="0">
                <a:solidFill>
                  <a:srgbClr val="000000"/>
                </a:solidFill>
                <a:latin typeface="微软雅黑" pitchFamily="34" charset="-122"/>
                <a:ea typeface="微软雅黑" pitchFamily="34" charset="-122"/>
                <a:cs typeface="方正书宋简体"/>
              </a:rPr>
              <a:t>IDC</a:t>
            </a:r>
            <a:r>
              <a:rPr lang="zh-CN" altLang="en-US" kern="0" dirty="0">
                <a:solidFill>
                  <a:srgbClr val="000000"/>
                </a:solidFill>
                <a:latin typeface="微软雅黑" pitchFamily="34" charset="-122"/>
                <a:ea typeface="微软雅黑" pitchFamily="34" charset="-122"/>
                <a:cs typeface="方正书宋简体"/>
              </a:rPr>
              <a:t>）市场份额超过</a:t>
            </a:r>
            <a:r>
              <a:rPr lang="en-US" altLang="zh-CN" kern="0" dirty="0">
                <a:solidFill>
                  <a:srgbClr val="000000"/>
                </a:solidFill>
                <a:latin typeface="微软雅黑" pitchFamily="34" charset="-122"/>
                <a:ea typeface="微软雅黑" pitchFamily="34" charset="-122"/>
                <a:cs typeface="方正书宋简体"/>
              </a:rPr>
              <a:t>30%</a:t>
            </a:r>
            <a:endParaRPr lang="zh-CN" altLang="en-US" kern="0" dirty="0">
              <a:solidFill>
                <a:srgbClr val="000000"/>
              </a:solidFill>
              <a:latin typeface="微软雅黑" pitchFamily="34" charset="-122"/>
              <a:ea typeface="微软雅黑" pitchFamily="34" charset="-122"/>
              <a:cs typeface="方正书宋简体"/>
            </a:endParaRP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zh-CN" altLang="en-US" kern="0" dirty="0">
                <a:solidFill>
                  <a:srgbClr val="000000"/>
                </a:solidFill>
                <a:latin typeface="微软雅黑" pitchFamily="34" charset="-122"/>
                <a:ea typeface="微软雅黑" pitchFamily="34" charset="-122"/>
                <a:cs typeface="方正书宋简体"/>
              </a:rPr>
              <a:t>引进海外著名风险投资及产业投资基金累计</a:t>
            </a:r>
            <a:r>
              <a:rPr lang="en-US" altLang="zh-CN" kern="0" dirty="0">
                <a:solidFill>
                  <a:srgbClr val="000000"/>
                </a:solidFill>
                <a:latin typeface="微软雅黑" pitchFamily="34" charset="-122"/>
                <a:ea typeface="微软雅黑" pitchFamily="34" charset="-122"/>
                <a:cs typeface="方正书宋简体"/>
              </a:rPr>
              <a:t>9600</a:t>
            </a:r>
            <a:r>
              <a:rPr lang="zh-CN" altLang="en-US" kern="0" dirty="0">
                <a:solidFill>
                  <a:srgbClr val="000000"/>
                </a:solidFill>
                <a:latin typeface="微软雅黑" pitchFamily="34" charset="-122"/>
                <a:ea typeface="微软雅黑" pitchFamily="34" charset="-122"/>
                <a:cs typeface="方正书宋简体"/>
              </a:rPr>
              <a:t>万美元</a:t>
            </a: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zh-CN" altLang="en-US" kern="0" dirty="0">
                <a:solidFill>
                  <a:srgbClr val="000000"/>
                </a:solidFill>
                <a:latin typeface="微软雅黑" pitchFamily="34" charset="-122"/>
                <a:ea typeface="微软雅黑" pitchFamily="34" charset="-122"/>
                <a:cs typeface="方正书宋简体"/>
              </a:rPr>
              <a:t>	总部设在北京，员工人数超过</a:t>
            </a:r>
            <a:r>
              <a:rPr lang="en-US" altLang="zh-CN" kern="0" dirty="0">
                <a:solidFill>
                  <a:srgbClr val="000000"/>
                </a:solidFill>
                <a:latin typeface="微软雅黑" pitchFamily="34" charset="-122"/>
                <a:ea typeface="微软雅黑" pitchFamily="34" charset="-122"/>
                <a:cs typeface="方正书宋简体"/>
              </a:rPr>
              <a:t>600</a:t>
            </a:r>
            <a:r>
              <a:rPr lang="zh-CN" altLang="en-US" kern="0" dirty="0">
                <a:solidFill>
                  <a:srgbClr val="000000"/>
                </a:solidFill>
                <a:latin typeface="微软雅黑" pitchFamily="34" charset="-122"/>
                <a:ea typeface="微软雅黑" pitchFamily="34" charset="-122"/>
                <a:cs typeface="方正书宋简体"/>
              </a:rPr>
              <a:t>人 ，</a:t>
            </a:r>
            <a:r>
              <a:rPr lang="en-US" altLang="zh-CN" kern="0" dirty="0">
                <a:solidFill>
                  <a:srgbClr val="000000"/>
                </a:solidFill>
                <a:latin typeface="微软雅黑" pitchFamily="34" charset="-122"/>
                <a:ea typeface="微软雅黑" pitchFamily="34" charset="-122"/>
                <a:cs typeface="方正书宋简体"/>
              </a:rPr>
              <a:t>2000+</a:t>
            </a:r>
            <a:r>
              <a:rPr lang="zh-CN" altLang="en-US" kern="0" dirty="0">
                <a:solidFill>
                  <a:srgbClr val="000000"/>
                </a:solidFill>
                <a:latin typeface="微软雅黑" pitchFamily="34" charset="-122"/>
                <a:ea typeface="微软雅黑" pitchFamily="34" charset="-122"/>
                <a:cs typeface="方正书宋简体"/>
              </a:rPr>
              <a:t>优质应用</a:t>
            </a: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zh-CN" altLang="en-US" kern="0" dirty="0">
                <a:solidFill>
                  <a:srgbClr val="000000"/>
                </a:solidFill>
                <a:latin typeface="微软雅黑" pitchFamily="34" charset="-122"/>
                <a:ea typeface="微软雅黑" pitchFamily="34" charset="-122"/>
                <a:cs typeface="方正书宋简体"/>
              </a:rPr>
              <a:t>全国已经部署</a:t>
            </a:r>
            <a:r>
              <a:rPr lang="en-US" altLang="zh-CN" kern="0" dirty="0">
                <a:solidFill>
                  <a:srgbClr val="000000"/>
                </a:solidFill>
                <a:latin typeface="微软雅黑" pitchFamily="34" charset="-122"/>
                <a:ea typeface="微软雅黑" pitchFamily="34" charset="-122"/>
                <a:cs typeface="方正书宋简体"/>
              </a:rPr>
              <a:t>13</a:t>
            </a:r>
            <a:r>
              <a:rPr lang="zh-CN" altLang="en-US" kern="0" dirty="0">
                <a:solidFill>
                  <a:srgbClr val="000000"/>
                </a:solidFill>
                <a:latin typeface="微软雅黑" pitchFamily="34" charset="-122"/>
                <a:ea typeface="微软雅黑" pitchFamily="34" charset="-122"/>
                <a:cs typeface="方正书宋简体"/>
              </a:rPr>
              <a:t>个数据中心，</a:t>
            </a:r>
            <a:r>
              <a:rPr lang="en-US" altLang="zh-CN" kern="0" dirty="0">
                <a:solidFill>
                  <a:srgbClr val="000000"/>
                </a:solidFill>
                <a:latin typeface="微软雅黑" pitchFamily="34" charset="-122"/>
                <a:ea typeface="微软雅黑" pitchFamily="34" charset="-122"/>
                <a:cs typeface="方正书宋简体"/>
              </a:rPr>
              <a:t>09</a:t>
            </a:r>
            <a:r>
              <a:rPr lang="zh-CN" altLang="en-US" kern="0" dirty="0">
                <a:solidFill>
                  <a:srgbClr val="000000"/>
                </a:solidFill>
                <a:latin typeface="微软雅黑" pitchFamily="34" charset="-122"/>
                <a:ea typeface="微软雅黑" pitchFamily="34" charset="-122"/>
                <a:cs typeface="方正书宋简体"/>
              </a:rPr>
              <a:t>年启动</a:t>
            </a:r>
            <a:r>
              <a:rPr lang="en-US" altLang="zh-CN" kern="0" dirty="0">
                <a:solidFill>
                  <a:srgbClr val="000000"/>
                </a:solidFill>
                <a:latin typeface="微软雅黑" pitchFamily="34" charset="-122"/>
                <a:ea typeface="微软雅黑" pitchFamily="34" charset="-122"/>
                <a:cs typeface="方正书宋简体"/>
              </a:rPr>
              <a:t>5</a:t>
            </a:r>
            <a:r>
              <a:rPr lang="zh-CN" altLang="en-US" kern="0" dirty="0">
                <a:solidFill>
                  <a:srgbClr val="000000"/>
                </a:solidFill>
                <a:latin typeface="微软雅黑" pitchFamily="34" charset="-122"/>
                <a:ea typeface="微软雅黑" pitchFamily="34" charset="-122"/>
                <a:cs typeface="方正书宋简体"/>
              </a:rPr>
              <a:t>个新的数据中心投资建设</a:t>
            </a: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en-US" altLang="zh-CN" kern="0" dirty="0">
                <a:solidFill>
                  <a:srgbClr val="000000"/>
                </a:solidFill>
                <a:latin typeface="微软雅黑" pitchFamily="34" charset="-122"/>
                <a:ea typeface="微软雅黑" pitchFamily="34" charset="-122"/>
                <a:cs typeface="方正书宋简体"/>
              </a:rPr>
              <a:t>2006</a:t>
            </a:r>
            <a:r>
              <a:rPr lang="zh-CN" altLang="en-US" kern="0" dirty="0">
                <a:solidFill>
                  <a:srgbClr val="000000"/>
                </a:solidFill>
                <a:latin typeface="微软雅黑" pitchFamily="34" charset="-122"/>
                <a:ea typeface="微软雅黑" pitchFamily="34" charset="-122"/>
                <a:cs typeface="方正书宋简体"/>
              </a:rPr>
              <a:t>年～</a:t>
            </a:r>
            <a:r>
              <a:rPr lang="en-US" altLang="zh-CN" kern="0" dirty="0">
                <a:solidFill>
                  <a:srgbClr val="000000"/>
                </a:solidFill>
                <a:latin typeface="微软雅黑" pitchFamily="34" charset="-122"/>
                <a:ea typeface="微软雅黑" pitchFamily="34" charset="-122"/>
                <a:cs typeface="方正书宋简体"/>
              </a:rPr>
              <a:t>2008</a:t>
            </a:r>
            <a:r>
              <a:rPr lang="zh-CN" altLang="en-US" kern="0" dirty="0">
                <a:solidFill>
                  <a:srgbClr val="000000"/>
                </a:solidFill>
                <a:latin typeface="微软雅黑" pitchFamily="34" charset="-122"/>
                <a:ea typeface="微软雅黑" pitchFamily="34" charset="-122"/>
                <a:cs typeface="方正书宋简体"/>
              </a:rPr>
              <a:t>年，连续三年业务收入增长</a:t>
            </a:r>
            <a:r>
              <a:rPr lang="en-US" altLang="zh-CN" kern="0" dirty="0">
                <a:solidFill>
                  <a:srgbClr val="000000"/>
                </a:solidFill>
                <a:latin typeface="微软雅黑" pitchFamily="34" charset="-122"/>
                <a:ea typeface="微软雅黑" pitchFamily="34" charset="-122"/>
                <a:cs typeface="方正书宋简体"/>
              </a:rPr>
              <a:t>324</a:t>
            </a:r>
            <a:r>
              <a:rPr lang="zh-CN" altLang="en-US" kern="0" dirty="0">
                <a:solidFill>
                  <a:srgbClr val="000000"/>
                </a:solidFill>
                <a:latin typeface="微软雅黑" pitchFamily="34" charset="-122"/>
                <a:ea typeface="微软雅黑" pitchFamily="34" charset="-122"/>
                <a:cs typeface="方正书宋简体"/>
              </a:rPr>
              <a:t>％</a:t>
            </a:r>
            <a:endParaRPr lang="en-US" altLang="zh-CN" kern="0" dirty="0">
              <a:solidFill>
                <a:srgbClr val="000000"/>
              </a:solidFill>
              <a:latin typeface="微软雅黑" pitchFamily="34" charset="-122"/>
              <a:ea typeface="微软雅黑" pitchFamily="34" charset="-122"/>
              <a:cs typeface="方正书宋简体"/>
            </a:endParaRP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en-US" altLang="zh-CN" kern="0" dirty="0">
                <a:solidFill>
                  <a:srgbClr val="000000"/>
                </a:solidFill>
                <a:latin typeface="微软雅黑" pitchFamily="34" charset="-122"/>
                <a:ea typeface="微软雅黑" pitchFamily="34" charset="-122"/>
                <a:cs typeface="方正书宋简体"/>
              </a:rPr>
              <a:t>2008</a:t>
            </a:r>
            <a:r>
              <a:rPr lang="zh-CN" altLang="en-US" kern="0" dirty="0">
                <a:solidFill>
                  <a:srgbClr val="000000"/>
                </a:solidFill>
                <a:latin typeface="微软雅黑" pitchFamily="34" charset="-122"/>
                <a:ea typeface="微软雅黑" pitchFamily="34" charset="-122"/>
                <a:cs typeface="方正书宋简体"/>
              </a:rPr>
              <a:t>年德勤高科技、高成长中国</a:t>
            </a:r>
            <a:r>
              <a:rPr lang="en-US" altLang="zh-CN" kern="0" dirty="0">
                <a:solidFill>
                  <a:srgbClr val="000000"/>
                </a:solidFill>
                <a:latin typeface="微软雅黑" pitchFamily="34" charset="-122"/>
                <a:ea typeface="微软雅黑" pitchFamily="34" charset="-122"/>
                <a:cs typeface="方正书宋简体"/>
              </a:rPr>
              <a:t>50</a:t>
            </a:r>
            <a:r>
              <a:rPr lang="zh-CN" altLang="en-US" kern="0" dirty="0">
                <a:solidFill>
                  <a:srgbClr val="000000"/>
                </a:solidFill>
                <a:latin typeface="微软雅黑" pitchFamily="34" charset="-122"/>
                <a:ea typeface="微软雅黑" pitchFamily="34" charset="-122"/>
                <a:cs typeface="方正书宋简体"/>
              </a:rPr>
              <a:t>强（综合排名第</a:t>
            </a:r>
            <a:r>
              <a:rPr lang="en-US" altLang="zh-CN" kern="0" dirty="0">
                <a:solidFill>
                  <a:srgbClr val="000000"/>
                </a:solidFill>
                <a:latin typeface="微软雅黑" pitchFamily="34" charset="-122"/>
                <a:ea typeface="微软雅黑" pitchFamily="34" charset="-122"/>
                <a:cs typeface="方正书宋简体"/>
              </a:rPr>
              <a:t>39</a:t>
            </a:r>
            <a:r>
              <a:rPr lang="zh-CN" altLang="en-US" kern="0" dirty="0">
                <a:solidFill>
                  <a:srgbClr val="000000"/>
                </a:solidFill>
                <a:latin typeface="微软雅黑" pitchFamily="34" charset="-122"/>
                <a:ea typeface="微软雅黑" pitchFamily="34" charset="-122"/>
                <a:cs typeface="方正书宋简体"/>
              </a:rPr>
              <a:t>）</a:t>
            </a: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zh-CN" altLang="en-US" kern="0" dirty="0">
                <a:solidFill>
                  <a:srgbClr val="000000"/>
                </a:solidFill>
                <a:latin typeface="微软雅黑" pitchFamily="34" charset="-122"/>
                <a:ea typeface="微软雅黑" pitchFamily="34" charset="-122"/>
                <a:cs typeface="方正书宋简体"/>
              </a:rPr>
              <a:t>持续创新能力，拥有发明专利、软件著作权等一系列自主知识产权</a:t>
            </a:r>
            <a:endParaRPr lang="en-US" altLang="zh-CN" kern="0" dirty="0">
              <a:solidFill>
                <a:srgbClr val="000000"/>
              </a:solidFill>
              <a:latin typeface="微软雅黑" pitchFamily="34" charset="-122"/>
              <a:ea typeface="微软雅黑" pitchFamily="34" charset="-122"/>
              <a:cs typeface="方正书宋简体"/>
            </a:endParaRPr>
          </a:p>
          <a:p>
            <a:pPr marL="901700" lvl="1" indent="-457200" eaLnBrk="0" fontAlgn="auto" hangingPunct="0">
              <a:lnSpc>
                <a:spcPct val="125000"/>
              </a:lnSpc>
              <a:spcBef>
                <a:spcPts val="0"/>
              </a:spcBef>
              <a:spcAft>
                <a:spcPct val="20000"/>
              </a:spcAft>
              <a:buClr>
                <a:srgbClr val="000000"/>
              </a:buClr>
              <a:buSzPct val="80000"/>
              <a:buFont typeface="Wingdings" pitchFamily="2" charset="2"/>
              <a:buChar char="l"/>
              <a:defRPr/>
            </a:pPr>
            <a:r>
              <a:rPr lang="en-US" altLang="zh-CN" kern="0" dirty="0">
                <a:solidFill>
                  <a:srgbClr val="000000"/>
                </a:solidFill>
                <a:latin typeface="微软雅黑" pitchFamily="34" charset="-122"/>
                <a:ea typeface="微软雅黑" pitchFamily="34" charset="-122"/>
                <a:cs typeface="方正书宋简体"/>
              </a:rPr>
              <a:t>2009</a:t>
            </a:r>
            <a:r>
              <a:rPr lang="zh-CN" altLang="en-US" kern="0" dirty="0">
                <a:solidFill>
                  <a:srgbClr val="000000"/>
                </a:solidFill>
                <a:latin typeface="微软雅黑" pitchFamily="34" charset="-122"/>
                <a:ea typeface="微软雅黑" pitchFamily="34" charset="-122"/>
                <a:cs typeface="方正书宋简体"/>
              </a:rPr>
              <a:t>年获国家发改委关于云存储服务平台高技术专项支持</a:t>
            </a:r>
            <a:endParaRPr lang="en-US" altLang="zh-CN" kern="0" dirty="0">
              <a:solidFill>
                <a:srgbClr val="000000"/>
              </a:solidFill>
              <a:latin typeface="微软雅黑" pitchFamily="34" charset="-122"/>
              <a:ea typeface="微软雅黑" pitchFamily="34" charset="-122"/>
              <a:cs typeface="方正书宋简体"/>
            </a:endParaRPr>
          </a:p>
        </p:txBody>
      </p:sp>
      <p:sp>
        <p:nvSpPr>
          <p:cNvPr id="112" name="TextBox 171"/>
          <p:cNvSpPr txBox="1">
            <a:spLocks noChangeArrowheads="1"/>
          </p:cNvSpPr>
          <p:nvPr/>
        </p:nvSpPr>
        <p:spPr bwMode="auto">
          <a:xfrm>
            <a:off x="2544763" y="6062663"/>
            <a:ext cx="601662"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西安</a:t>
            </a:r>
          </a:p>
        </p:txBody>
      </p:sp>
      <p:cxnSp>
        <p:nvCxnSpPr>
          <p:cNvPr id="27653" name="直接连接符 5"/>
          <p:cNvCxnSpPr>
            <a:cxnSpLocks noChangeShapeType="1"/>
          </p:cNvCxnSpPr>
          <p:nvPr/>
        </p:nvCxnSpPr>
        <p:spPr bwMode="auto">
          <a:xfrm>
            <a:off x="1851025" y="4868863"/>
            <a:ext cx="6511925" cy="1587"/>
          </a:xfrm>
          <a:prstGeom prst="line">
            <a:avLst/>
          </a:prstGeom>
          <a:noFill/>
          <a:ln w="12700" algn="ctr">
            <a:solidFill>
              <a:srgbClr val="000000"/>
            </a:solidFill>
            <a:round/>
            <a:headEnd/>
            <a:tailEnd/>
          </a:ln>
        </p:spPr>
      </p:cxnSp>
      <p:cxnSp>
        <p:nvCxnSpPr>
          <p:cNvPr id="27654" name="直接连接符 170"/>
          <p:cNvCxnSpPr>
            <a:cxnSpLocks noChangeShapeType="1"/>
          </p:cNvCxnSpPr>
          <p:nvPr/>
        </p:nvCxnSpPr>
        <p:spPr bwMode="auto">
          <a:xfrm>
            <a:off x="1851025" y="4868863"/>
            <a:ext cx="0" cy="317500"/>
          </a:xfrm>
          <a:prstGeom prst="line">
            <a:avLst/>
          </a:prstGeom>
          <a:noFill/>
          <a:ln w="12700" algn="ctr">
            <a:solidFill>
              <a:srgbClr val="000000"/>
            </a:solidFill>
            <a:round/>
            <a:headEnd/>
            <a:tailEnd/>
          </a:ln>
        </p:spPr>
      </p:cxnSp>
      <p:cxnSp>
        <p:nvCxnSpPr>
          <p:cNvPr id="27655" name="直接连接符 172"/>
          <p:cNvCxnSpPr>
            <a:cxnSpLocks noChangeShapeType="1"/>
          </p:cNvCxnSpPr>
          <p:nvPr/>
        </p:nvCxnSpPr>
        <p:spPr bwMode="auto">
          <a:xfrm>
            <a:off x="3606800" y="4868863"/>
            <a:ext cx="0" cy="317500"/>
          </a:xfrm>
          <a:prstGeom prst="line">
            <a:avLst/>
          </a:prstGeom>
          <a:noFill/>
          <a:ln w="12700" algn="ctr">
            <a:solidFill>
              <a:srgbClr val="000000"/>
            </a:solidFill>
            <a:round/>
            <a:headEnd/>
            <a:tailEnd/>
          </a:ln>
        </p:spPr>
      </p:cxnSp>
      <p:cxnSp>
        <p:nvCxnSpPr>
          <p:cNvPr id="27656" name="直接连接符 173"/>
          <p:cNvCxnSpPr>
            <a:cxnSpLocks noChangeShapeType="1"/>
          </p:cNvCxnSpPr>
          <p:nvPr/>
        </p:nvCxnSpPr>
        <p:spPr bwMode="auto">
          <a:xfrm flipH="1">
            <a:off x="4370388" y="4868863"/>
            <a:ext cx="1587" cy="317500"/>
          </a:xfrm>
          <a:prstGeom prst="line">
            <a:avLst/>
          </a:prstGeom>
          <a:noFill/>
          <a:ln w="12700" algn="ctr">
            <a:solidFill>
              <a:srgbClr val="000000"/>
            </a:solidFill>
            <a:round/>
            <a:headEnd/>
            <a:tailEnd/>
          </a:ln>
        </p:spPr>
      </p:cxnSp>
      <p:cxnSp>
        <p:nvCxnSpPr>
          <p:cNvPr id="27657" name="直接连接符 174"/>
          <p:cNvCxnSpPr>
            <a:cxnSpLocks noChangeShapeType="1"/>
          </p:cNvCxnSpPr>
          <p:nvPr/>
        </p:nvCxnSpPr>
        <p:spPr bwMode="auto">
          <a:xfrm flipH="1">
            <a:off x="5151438" y="4868863"/>
            <a:ext cx="1587" cy="317500"/>
          </a:xfrm>
          <a:prstGeom prst="line">
            <a:avLst/>
          </a:prstGeom>
          <a:noFill/>
          <a:ln w="12700" algn="ctr">
            <a:solidFill>
              <a:srgbClr val="000000"/>
            </a:solidFill>
            <a:round/>
            <a:headEnd/>
            <a:tailEnd/>
          </a:ln>
        </p:spPr>
      </p:cxnSp>
      <p:cxnSp>
        <p:nvCxnSpPr>
          <p:cNvPr id="27658" name="直接连接符 175"/>
          <p:cNvCxnSpPr>
            <a:cxnSpLocks noChangeShapeType="1"/>
          </p:cNvCxnSpPr>
          <p:nvPr/>
        </p:nvCxnSpPr>
        <p:spPr bwMode="auto">
          <a:xfrm flipH="1">
            <a:off x="6775450" y="4868863"/>
            <a:ext cx="1588" cy="317500"/>
          </a:xfrm>
          <a:prstGeom prst="line">
            <a:avLst/>
          </a:prstGeom>
          <a:noFill/>
          <a:ln w="12700" algn="ctr">
            <a:solidFill>
              <a:srgbClr val="000000"/>
            </a:solidFill>
            <a:round/>
            <a:headEnd/>
            <a:tailEnd/>
          </a:ln>
        </p:spPr>
      </p:cxnSp>
      <p:cxnSp>
        <p:nvCxnSpPr>
          <p:cNvPr id="27659" name="直接连接符 176"/>
          <p:cNvCxnSpPr>
            <a:cxnSpLocks noChangeShapeType="1"/>
          </p:cNvCxnSpPr>
          <p:nvPr/>
        </p:nvCxnSpPr>
        <p:spPr bwMode="auto">
          <a:xfrm flipH="1">
            <a:off x="7564438" y="4868863"/>
            <a:ext cx="1587" cy="317500"/>
          </a:xfrm>
          <a:prstGeom prst="line">
            <a:avLst/>
          </a:prstGeom>
          <a:noFill/>
          <a:ln w="12700" algn="ctr">
            <a:solidFill>
              <a:srgbClr val="000000"/>
            </a:solidFill>
            <a:round/>
            <a:headEnd/>
            <a:tailEnd/>
          </a:ln>
        </p:spPr>
      </p:cxnSp>
      <p:cxnSp>
        <p:nvCxnSpPr>
          <p:cNvPr id="27660" name="直接连接符 177"/>
          <p:cNvCxnSpPr>
            <a:cxnSpLocks noChangeShapeType="1"/>
          </p:cNvCxnSpPr>
          <p:nvPr/>
        </p:nvCxnSpPr>
        <p:spPr bwMode="auto">
          <a:xfrm flipH="1">
            <a:off x="8362950" y="4868863"/>
            <a:ext cx="1588" cy="317500"/>
          </a:xfrm>
          <a:prstGeom prst="line">
            <a:avLst/>
          </a:prstGeom>
          <a:noFill/>
          <a:ln w="12700" algn="ctr">
            <a:solidFill>
              <a:srgbClr val="000000"/>
            </a:solidFill>
            <a:round/>
            <a:headEnd/>
            <a:tailEnd/>
          </a:ln>
        </p:spPr>
      </p:cxnSp>
      <p:pic>
        <p:nvPicPr>
          <p:cNvPr id="27661" name="Picture 8" descr="200710232036200"/>
          <p:cNvPicPr>
            <a:picLocks noChangeAspect="1" noChangeArrowheads="1"/>
          </p:cNvPicPr>
          <p:nvPr/>
        </p:nvPicPr>
        <p:blipFill>
          <a:blip r:embed="rId4"/>
          <a:srcRect/>
          <a:stretch>
            <a:fillRect/>
          </a:stretch>
        </p:blipFill>
        <p:spPr bwMode="auto">
          <a:xfrm>
            <a:off x="3271838" y="5191125"/>
            <a:ext cx="668337" cy="792163"/>
          </a:xfrm>
          <a:prstGeom prst="rect">
            <a:avLst/>
          </a:prstGeom>
          <a:noFill/>
          <a:ln w="9525">
            <a:noFill/>
            <a:miter lim="800000"/>
            <a:headEnd/>
            <a:tailEnd/>
          </a:ln>
        </p:spPr>
      </p:pic>
      <p:sp>
        <p:nvSpPr>
          <p:cNvPr id="122" name="TextBox 180"/>
          <p:cNvSpPr txBox="1">
            <a:spLocks noChangeArrowheads="1"/>
          </p:cNvSpPr>
          <p:nvPr/>
        </p:nvSpPr>
        <p:spPr bwMode="auto">
          <a:xfrm>
            <a:off x="3281363" y="6062663"/>
            <a:ext cx="649287"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上海</a:t>
            </a:r>
          </a:p>
        </p:txBody>
      </p:sp>
      <p:pic>
        <p:nvPicPr>
          <p:cNvPr id="27663" name="Picture 7" descr="0012"/>
          <p:cNvPicPr>
            <a:picLocks noChangeAspect="1" noChangeArrowheads="1"/>
          </p:cNvPicPr>
          <p:nvPr/>
        </p:nvPicPr>
        <p:blipFill>
          <a:blip r:embed="rId5"/>
          <a:srcRect/>
          <a:stretch>
            <a:fillRect/>
          </a:stretch>
        </p:blipFill>
        <p:spPr bwMode="auto">
          <a:xfrm>
            <a:off x="4803775" y="5191125"/>
            <a:ext cx="709613" cy="792163"/>
          </a:xfrm>
          <a:prstGeom prst="rect">
            <a:avLst/>
          </a:prstGeom>
          <a:noFill/>
          <a:ln w="9525">
            <a:noFill/>
            <a:miter lim="800000"/>
            <a:headEnd/>
            <a:tailEnd/>
          </a:ln>
        </p:spPr>
      </p:pic>
      <p:pic>
        <p:nvPicPr>
          <p:cNvPr id="27664" name="Picture 8" descr="0011"/>
          <p:cNvPicPr>
            <a:picLocks noChangeAspect="1" noChangeArrowheads="1"/>
          </p:cNvPicPr>
          <p:nvPr/>
        </p:nvPicPr>
        <p:blipFill>
          <a:blip r:embed="rId6"/>
          <a:srcRect/>
          <a:stretch>
            <a:fillRect/>
          </a:stretch>
        </p:blipFill>
        <p:spPr bwMode="auto">
          <a:xfrm>
            <a:off x="4008438" y="5191125"/>
            <a:ext cx="723900" cy="792163"/>
          </a:xfrm>
          <a:prstGeom prst="rect">
            <a:avLst/>
          </a:prstGeom>
          <a:noFill/>
          <a:ln w="9525">
            <a:noFill/>
            <a:miter lim="800000"/>
            <a:headEnd/>
            <a:tailEnd/>
          </a:ln>
        </p:spPr>
      </p:pic>
      <p:sp>
        <p:nvSpPr>
          <p:cNvPr id="125" name="TextBox 184"/>
          <p:cNvSpPr txBox="1">
            <a:spLocks noChangeArrowheads="1"/>
          </p:cNvSpPr>
          <p:nvPr/>
        </p:nvSpPr>
        <p:spPr bwMode="auto">
          <a:xfrm>
            <a:off x="4808538" y="6062663"/>
            <a:ext cx="631825"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天津</a:t>
            </a:r>
          </a:p>
        </p:txBody>
      </p:sp>
      <p:sp>
        <p:nvSpPr>
          <p:cNvPr id="126" name="TextBox 185"/>
          <p:cNvSpPr txBox="1">
            <a:spLocks noChangeArrowheads="1"/>
          </p:cNvSpPr>
          <p:nvPr/>
        </p:nvSpPr>
        <p:spPr bwMode="auto">
          <a:xfrm>
            <a:off x="4022725" y="6062663"/>
            <a:ext cx="638175"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广州</a:t>
            </a:r>
          </a:p>
        </p:txBody>
      </p:sp>
      <p:pic>
        <p:nvPicPr>
          <p:cNvPr id="27667" name="图片 186" descr="HK2.jpg"/>
          <p:cNvPicPr>
            <a:picLocks noChangeAspect="1"/>
          </p:cNvPicPr>
          <p:nvPr/>
        </p:nvPicPr>
        <p:blipFill>
          <a:blip r:embed="rId7"/>
          <a:srcRect/>
          <a:stretch>
            <a:fillRect/>
          </a:stretch>
        </p:blipFill>
        <p:spPr bwMode="auto">
          <a:xfrm>
            <a:off x="6438900" y="5191125"/>
            <a:ext cx="668338" cy="792163"/>
          </a:xfrm>
          <a:prstGeom prst="rect">
            <a:avLst/>
          </a:prstGeom>
          <a:noFill/>
          <a:ln w="9525">
            <a:noFill/>
            <a:miter lim="800000"/>
            <a:headEnd/>
            <a:tailEnd/>
          </a:ln>
        </p:spPr>
      </p:pic>
      <p:sp>
        <p:nvSpPr>
          <p:cNvPr id="128" name="TextBox 187"/>
          <p:cNvSpPr txBox="1">
            <a:spLocks noChangeArrowheads="1"/>
          </p:cNvSpPr>
          <p:nvPr/>
        </p:nvSpPr>
        <p:spPr bwMode="auto">
          <a:xfrm>
            <a:off x="6446838" y="6062663"/>
            <a:ext cx="639762"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香港</a:t>
            </a:r>
          </a:p>
        </p:txBody>
      </p:sp>
      <p:pic>
        <p:nvPicPr>
          <p:cNvPr id="27669" name="图片 188" descr="santa clara.jpg"/>
          <p:cNvPicPr>
            <a:picLocks noChangeAspect="1"/>
          </p:cNvPicPr>
          <p:nvPr/>
        </p:nvPicPr>
        <p:blipFill>
          <a:blip r:embed="rId8"/>
          <a:srcRect/>
          <a:stretch>
            <a:fillRect/>
          </a:stretch>
        </p:blipFill>
        <p:spPr bwMode="auto">
          <a:xfrm>
            <a:off x="7229475" y="5191125"/>
            <a:ext cx="669925" cy="857250"/>
          </a:xfrm>
          <a:prstGeom prst="rect">
            <a:avLst/>
          </a:prstGeom>
          <a:noFill/>
          <a:ln w="9525">
            <a:noFill/>
            <a:miter lim="800000"/>
            <a:headEnd/>
            <a:tailEnd/>
          </a:ln>
        </p:spPr>
      </p:pic>
      <p:sp>
        <p:nvSpPr>
          <p:cNvPr id="130" name="TextBox 189"/>
          <p:cNvSpPr txBox="1">
            <a:spLocks noChangeArrowheads="1"/>
          </p:cNvSpPr>
          <p:nvPr/>
        </p:nvSpPr>
        <p:spPr bwMode="auto">
          <a:xfrm>
            <a:off x="8027988" y="6062663"/>
            <a:ext cx="601662"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日本</a:t>
            </a:r>
          </a:p>
        </p:txBody>
      </p:sp>
      <p:sp>
        <p:nvSpPr>
          <p:cNvPr id="131" name="TextBox 190"/>
          <p:cNvSpPr txBox="1">
            <a:spLocks noChangeArrowheads="1"/>
          </p:cNvSpPr>
          <p:nvPr/>
        </p:nvSpPr>
        <p:spPr bwMode="auto">
          <a:xfrm>
            <a:off x="7296150" y="6062663"/>
            <a:ext cx="603250"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美国</a:t>
            </a:r>
          </a:p>
        </p:txBody>
      </p:sp>
      <p:pic>
        <p:nvPicPr>
          <p:cNvPr id="27672" name="图片 191" descr="tokyo.jpg"/>
          <p:cNvPicPr>
            <a:picLocks noChangeAspect="1"/>
          </p:cNvPicPr>
          <p:nvPr/>
        </p:nvPicPr>
        <p:blipFill>
          <a:blip r:embed="rId9"/>
          <a:srcRect/>
          <a:stretch>
            <a:fillRect/>
          </a:stretch>
        </p:blipFill>
        <p:spPr bwMode="auto">
          <a:xfrm>
            <a:off x="8023225" y="5191125"/>
            <a:ext cx="668338" cy="792163"/>
          </a:xfrm>
          <a:prstGeom prst="rect">
            <a:avLst/>
          </a:prstGeom>
          <a:noFill/>
          <a:ln w="9525">
            <a:noFill/>
            <a:miter lim="800000"/>
            <a:headEnd/>
            <a:tailEnd/>
          </a:ln>
        </p:spPr>
      </p:pic>
      <p:pic>
        <p:nvPicPr>
          <p:cNvPr id="27673" name="图片 31" descr="xian.jpg"/>
          <p:cNvPicPr>
            <a:picLocks noChangeAspect="1"/>
          </p:cNvPicPr>
          <p:nvPr/>
        </p:nvPicPr>
        <p:blipFill>
          <a:blip r:embed="rId10"/>
          <a:srcRect/>
          <a:stretch>
            <a:fillRect/>
          </a:stretch>
        </p:blipFill>
        <p:spPr bwMode="auto">
          <a:xfrm>
            <a:off x="2498725" y="5191125"/>
            <a:ext cx="668338" cy="792163"/>
          </a:xfrm>
          <a:prstGeom prst="rect">
            <a:avLst/>
          </a:prstGeom>
          <a:noFill/>
          <a:ln w="9525">
            <a:noFill/>
            <a:miter lim="800000"/>
            <a:headEnd/>
            <a:tailEnd/>
          </a:ln>
        </p:spPr>
      </p:pic>
      <p:cxnSp>
        <p:nvCxnSpPr>
          <p:cNvPr id="27674" name="直接连接符 175"/>
          <p:cNvCxnSpPr>
            <a:cxnSpLocks noChangeShapeType="1"/>
          </p:cNvCxnSpPr>
          <p:nvPr/>
        </p:nvCxnSpPr>
        <p:spPr bwMode="auto">
          <a:xfrm flipH="1">
            <a:off x="5943600" y="4868863"/>
            <a:ext cx="1588" cy="317500"/>
          </a:xfrm>
          <a:prstGeom prst="line">
            <a:avLst/>
          </a:prstGeom>
          <a:noFill/>
          <a:ln w="12700" algn="ctr">
            <a:solidFill>
              <a:srgbClr val="000000"/>
            </a:solidFill>
            <a:round/>
            <a:headEnd/>
            <a:tailEnd/>
          </a:ln>
        </p:spPr>
      </p:cxnSp>
      <p:pic>
        <p:nvPicPr>
          <p:cNvPr id="27675" name="图片 33" descr="chengdu.jpg"/>
          <p:cNvPicPr>
            <a:picLocks noChangeAspect="1"/>
          </p:cNvPicPr>
          <p:nvPr/>
        </p:nvPicPr>
        <p:blipFill>
          <a:blip r:embed="rId11"/>
          <a:srcRect/>
          <a:stretch>
            <a:fillRect/>
          </a:stretch>
        </p:blipFill>
        <p:spPr bwMode="auto">
          <a:xfrm>
            <a:off x="5595938" y="5191125"/>
            <a:ext cx="736600" cy="792163"/>
          </a:xfrm>
          <a:prstGeom prst="rect">
            <a:avLst/>
          </a:prstGeom>
          <a:noFill/>
          <a:ln w="9525">
            <a:noFill/>
            <a:miter lim="800000"/>
            <a:headEnd/>
            <a:tailEnd/>
          </a:ln>
        </p:spPr>
      </p:pic>
      <p:sp>
        <p:nvSpPr>
          <p:cNvPr id="136" name="TextBox 187"/>
          <p:cNvSpPr txBox="1">
            <a:spLocks noChangeArrowheads="1"/>
          </p:cNvSpPr>
          <p:nvPr/>
        </p:nvSpPr>
        <p:spPr bwMode="auto">
          <a:xfrm>
            <a:off x="5684838" y="6062663"/>
            <a:ext cx="620712"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成都</a:t>
            </a:r>
          </a:p>
        </p:txBody>
      </p:sp>
      <p:cxnSp>
        <p:nvCxnSpPr>
          <p:cNvPr id="27677" name="直接连接符 170"/>
          <p:cNvCxnSpPr>
            <a:cxnSpLocks noChangeShapeType="1"/>
          </p:cNvCxnSpPr>
          <p:nvPr/>
        </p:nvCxnSpPr>
        <p:spPr bwMode="auto">
          <a:xfrm>
            <a:off x="2859088" y="4899025"/>
            <a:ext cx="0" cy="317500"/>
          </a:xfrm>
          <a:prstGeom prst="line">
            <a:avLst/>
          </a:prstGeom>
          <a:noFill/>
          <a:ln w="12700" algn="ctr">
            <a:solidFill>
              <a:srgbClr val="000000"/>
            </a:solidFill>
            <a:round/>
            <a:headEnd/>
            <a:tailEnd/>
          </a:ln>
        </p:spPr>
      </p:cxnSp>
      <p:sp>
        <p:nvSpPr>
          <p:cNvPr id="138" name="TextBox 171"/>
          <p:cNvSpPr txBox="1">
            <a:spLocks noChangeArrowheads="1"/>
          </p:cNvSpPr>
          <p:nvPr/>
        </p:nvSpPr>
        <p:spPr bwMode="auto">
          <a:xfrm>
            <a:off x="1538288" y="6051550"/>
            <a:ext cx="601662" cy="336550"/>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kern="0">
                <a:solidFill>
                  <a:srgbClr val="000000"/>
                </a:solidFill>
                <a:latin typeface="微软雅黑" pitchFamily="34" charset="-122"/>
                <a:ea typeface="微软雅黑" pitchFamily="34" charset="-122"/>
                <a:cs typeface="Arial" pitchFamily="34" charset="0"/>
              </a:rPr>
              <a:t>北京</a:t>
            </a:r>
          </a:p>
        </p:txBody>
      </p:sp>
      <p:pic>
        <p:nvPicPr>
          <p:cNvPr id="27679" name="Picture 10"/>
          <p:cNvPicPr>
            <a:picLocks noChangeAspect="1" noChangeArrowheads="1"/>
          </p:cNvPicPr>
          <p:nvPr/>
        </p:nvPicPr>
        <p:blipFill>
          <a:blip r:embed="rId12"/>
          <a:srcRect/>
          <a:stretch>
            <a:fillRect/>
          </a:stretch>
        </p:blipFill>
        <p:spPr bwMode="auto">
          <a:xfrm>
            <a:off x="1293813" y="5186363"/>
            <a:ext cx="1133475" cy="81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741363" y="2384425"/>
            <a:ext cx="3549650" cy="1323975"/>
          </a:xfrm>
          <a:prstGeom prst="rect">
            <a:avLst/>
          </a:prstGeom>
          <a:noFill/>
          <a:ln w="9525">
            <a:noFill/>
            <a:miter lim="800000"/>
            <a:headEnd/>
            <a:tailEnd/>
          </a:ln>
        </p:spPr>
        <p:txBody>
          <a:bodyPr wrap="none">
            <a:spAutoFit/>
          </a:bodyPr>
          <a:lstStyle/>
          <a:p>
            <a:r>
              <a:rPr lang="en-US" altLang="zh-CN" sz="8000">
                <a:solidFill>
                  <a:schemeClr val="bg1"/>
                </a:solidFill>
              </a:rPr>
              <a:t>Thanks</a:t>
            </a:r>
          </a:p>
        </p:txBody>
      </p:sp>
      <p:sp>
        <p:nvSpPr>
          <p:cNvPr id="28675" name="Text Box 8"/>
          <p:cNvSpPr txBox="1">
            <a:spLocks noChangeArrowheads="1"/>
          </p:cNvSpPr>
          <p:nvPr/>
        </p:nvSpPr>
        <p:spPr bwMode="auto">
          <a:xfrm>
            <a:off x="757238" y="4489450"/>
            <a:ext cx="2513012" cy="1016000"/>
          </a:xfrm>
          <a:prstGeom prst="rect">
            <a:avLst/>
          </a:prstGeom>
          <a:noFill/>
          <a:ln w="9525">
            <a:noFill/>
            <a:miter lim="800000"/>
            <a:headEnd/>
            <a:tailEnd/>
          </a:ln>
        </p:spPr>
        <p:txBody>
          <a:bodyPr wrap="none">
            <a:spAutoFit/>
          </a:bodyPr>
          <a:lstStyle/>
          <a:p>
            <a:r>
              <a:rPr lang="zh-CN" altLang="en-US" sz="1000">
                <a:solidFill>
                  <a:schemeClr val="bg1"/>
                </a:solidFill>
                <a:latin typeface="微软雅黑" pitchFamily="34" charset="-122"/>
                <a:ea typeface="微软雅黑" pitchFamily="34" charset="-122"/>
              </a:rPr>
              <a:t>地址：北京市朝阳区酒仙桥东路</a:t>
            </a:r>
            <a:r>
              <a:rPr lang="en-US" altLang="zh-CN" sz="1000">
                <a:solidFill>
                  <a:schemeClr val="bg1"/>
                </a:solidFill>
                <a:latin typeface="微软雅黑" pitchFamily="34" charset="-122"/>
                <a:ea typeface="微软雅黑" pitchFamily="34" charset="-122"/>
              </a:rPr>
              <a:t>1</a:t>
            </a:r>
            <a:r>
              <a:rPr lang="zh-CN" altLang="en-US" sz="1000">
                <a:solidFill>
                  <a:schemeClr val="bg1"/>
                </a:solidFill>
                <a:latin typeface="微软雅黑" pitchFamily="34" charset="-122"/>
                <a:ea typeface="微软雅黑" pitchFamily="34" charset="-122"/>
              </a:rPr>
              <a:t>号</a:t>
            </a:r>
            <a:r>
              <a:rPr lang="en-US" altLang="zh-CN" sz="1000">
                <a:solidFill>
                  <a:schemeClr val="bg1"/>
                </a:solidFill>
                <a:latin typeface="微软雅黑" pitchFamily="34" charset="-122"/>
                <a:ea typeface="微软雅黑" pitchFamily="34" charset="-122"/>
              </a:rPr>
              <a:t>M5</a:t>
            </a:r>
            <a:r>
              <a:rPr lang="zh-CN" altLang="en-US" sz="1000">
                <a:solidFill>
                  <a:schemeClr val="bg1"/>
                </a:solidFill>
                <a:latin typeface="微软雅黑" pitchFamily="34" charset="-122"/>
                <a:ea typeface="微软雅黑" pitchFamily="34" charset="-122"/>
              </a:rPr>
              <a:t>楼</a:t>
            </a:r>
            <a:br>
              <a:rPr lang="zh-CN" altLang="en-US" sz="1000">
                <a:solidFill>
                  <a:schemeClr val="bg1"/>
                </a:solidFill>
                <a:latin typeface="微软雅黑" pitchFamily="34" charset="-122"/>
                <a:ea typeface="微软雅黑" pitchFamily="34" charset="-122"/>
              </a:rPr>
            </a:br>
            <a:r>
              <a:rPr lang="zh-CN" altLang="en-US" sz="1000">
                <a:solidFill>
                  <a:schemeClr val="bg1"/>
                </a:solidFill>
                <a:latin typeface="微软雅黑" pitchFamily="34" charset="-122"/>
                <a:ea typeface="微软雅黑" pitchFamily="34" charset="-122"/>
              </a:rPr>
              <a:t>邮编：</a:t>
            </a:r>
            <a:r>
              <a:rPr lang="en-US" altLang="zh-CN" sz="1000">
                <a:solidFill>
                  <a:schemeClr val="bg1"/>
                </a:solidFill>
                <a:latin typeface="微软雅黑" pitchFamily="34" charset="-122"/>
                <a:ea typeface="微软雅黑" pitchFamily="34" charset="-122"/>
              </a:rPr>
              <a:t>100016</a:t>
            </a:r>
            <a:br>
              <a:rPr lang="en-US" altLang="zh-CN" sz="1000">
                <a:solidFill>
                  <a:schemeClr val="bg1"/>
                </a:solidFill>
                <a:latin typeface="微软雅黑" pitchFamily="34" charset="-122"/>
                <a:ea typeface="微软雅黑" pitchFamily="34" charset="-122"/>
              </a:rPr>
            </a:br>
            <a:r>
              <a:rPr lang="zh-CN" altLang="en-US" sz="1000">
                <a:solidFill>
                  <a:schemeClr val="bg1"/>
                </a:solidFill>
                <a:latin typeface="微软雅黑" pitchFamily="34" charset="-122"/>
                <a:ea typeface="微软雅黑" pitchFamily="34" charset="-122"/>
              </a:rPr>
              <a:t>电话：</a:t>
            </a:r>
            <a:r>
              <a:rPr lang="en-US" altLang="zh-CN" sz="1000">
                <a:solidFill>
                  <a:schemeClr val="bg1"/>
                </a:solidFill>
                <a:latin typeface="微软雅黑" pitchFamily="34" charset="-122"/>
                <a:ea typeface="微软雅黑" pitchFamily="34" charset="-122"/>
              </a:rPr>
              <a:t>(86-10)8456 2121</a:t>
            </a:r>
            <a:br>
              <a:rPr lang="en-US" altLang="zh-CN" sz="1000">
                <a:solidFill>
                  <a:schemeClr val="bg1"/>
                </a:solidFill>
                <a:latin typeface="微软雅黑" pitchFamily="34" charset="-122"/>
                <a:ea typeface="微软雅黑" pitchFamily="34" charset="-122"/>
              </a:rPr>
            </a:br>
            <a:r>
              <a:rPr lang="zh-CN" altLang="en-US" sz="1000">
                <a:solidFill>
                  <a:schemeClr val="bg1"/>
                </a:solidFill>
                <a:latin typeface="微软雅黑" pitchFamily="34" charset="-122"/>
                <a:ea typeface="微软雅黑" pitchFamily="34" charset="-122"/>
              </a:rPr>
              <a:t>传真：</a:t>
            </a:r>
            <a:r>
              <a:rPr lang="en-US" altLang="zh-CN" sz="1000">
                <a:solidFill>
                  <a:schemeClr val="bg1"/>
                </a:solidFill>
                <a:latin typeface="微软雅黑" pitchFamily="34" charset="-122"/>
                <a:ea typeface="微软雅黑" pitchFamily="34" charset="-122"/>
              </a:rPr>
              <a:t>(86-10)8456 4234</a:t>
            </a:r>
            <a:br>
              <a:rPr lang="en-US" altLang="zh-CN" sz="1000">
                <a:solidFill>
                  <a:schemeClr val="bg1"/>
                </a:solidFill>
                <a:latin typeface="微软雅黑" pitchFamily="34" charset="-122"/>
                <a:ea typeface="微软雅黑" pitchFamily="34" charset="-122"/>
              </a:rPr>
            </a:br>
            <a:r>
              <a:rPr lang="zh-CN" altLang="en-US" sz="1000">
                <a:solidFill>
                  <a:schemeClr val="bg1"/>
                </a:solidFill>
                <a:latin typeface="微软雅黑" pitchFamily="34" charset="-122"/>
                <a:ea typeface="微软雅黑" pitchFamily="34" charset="-122"/>
              </a:rPr>
              <a:t>网址：</a:t>
            </a:r>
            <a:r>
              <a:rPr lang="en-US" altLang="zh-CN" sz="1000">
                <a:solidFill>
                  <a:schemeClr val="bg1"/>
                </a:solidFill>
                <a:latin typeface="微软雅黑" pitchFamily="34" charset="-122"/>
                <a:ea typeface="微软雅黑" pitchFamily="34" charset="-122"/>
              </a:rPr>
              <a:t>www.21vianet.com </a:t>
            </a:r>
            <a:br>
              <a:rPr lang="en-US" altLang="zh-CN" sz="1000">
                <a:solidFill>
                  <a:schemeClr val="bg1"/>
                </a:solidFill>
                <a:latin typeface="微软雅黑" pitchFamily="34" charset="-122"/>
                <a:ea typeface="微软雅黑" pitchFamily="34" charset="-122"/>
              </a:rPr>
            </a:br>
            <a:r>
              <a:rPr lang="en-US" altLang="zh-CN" sz="1000">
                <a:solidFill>
                  <a:schemeClr val="bg1"/>
                </a:solidFill>
                <a:latin typeface="微软雅黑" pitchFamily="34" charset="-122"/>
                <a:ea typeface="微软雅黑" pitchFamily="34" charset="-122"/>
              </a:rPr>
              <a:t>E-Mai</a:t>
            </a:r>
            <a:r>
              <a:rPr lang="zh-CN" altLang="en-US" sz="1000">
                <a:solidFill>
                  <a:schemeClr val="bg1"/>
                </a:solidFill>
                <a:latin typeface="微软雅黑" pitchFamily="34" charset="-122"/>
                <a:ea typeface="微软雅黑" pitchFamily="34" charset="-122"/>
              </a:rPr>
              <a:t>：</a:t>
            </a:r>
            <a:r>
              <a:rPr lang="en-US" altLang="zh-CN" sz="1000">
                <a:solidFill>
                  <a:schemeClr val="bg1"/>
                </a:solidFill>
                <a:latin typeface="微软雅黑" pitchFamily="34" charset="-122"/>
                <a:ea typeface="微软雅黑" pitchFamily="34" charset="-122"/>
              </a:rPr>
              <a:t>marketing@21vianet.com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1039813" y="130175"/>
            <a:ext cx="5486400" cy="585788"/>
          </a:xfrm>
          <a:prstGeom prst="rect">
            <a:avLst/>
          </a:prstGeom>
        </p:spPr>
        <p:txBody>
          <a:bodyPr/>
          <a:lstStyle/>
          <a:p>
            <a:pPr>
              <a:defRPr/>
            </a:pPr>
            <a:r>
              <a:rPr lang="zh-CN" altLang="en-US" sz="2800" b="1" kern="0" dirty="0">
                <a:latin typeface="微软雅黑" pitchFamily="34" charset="-122"/>
                <a:ea typeface="微软雅黑" pitchFamily="34" charset="-122"/>
                <a:cs typeface="+mj-cs"/>
              </a:rPr>
              <a:t>云计算的定义</a:t>
            </a:r>
          </a:p>
        </p:txBody>
      </p:sp>
      <p:pic>
        <p:nvPicPr>
          <p:cNvPr id="4099" name="图片 18" descr="未命名.JPG"/>
          <p:cNvPicPr>
            <a:picLocks noChangeAspect="1"/>
          </p:cNvPicPr>
          <p:nvPr/>
        </p:nvPicPr>
        <p:blipFill>
          <a:blip r:embed="rId5"/>
          <a:srcRect/>
          <a:stretch>
            <a:fillRect/>
          </a:stretch>
        </p:blipFill>
        <p:spPr bwMode="auto">
          <a:xfrm>
            <a:off x="1716088" y="644525"/>
            <a:ext cx="7848600" cy="5664200"/>
          </a:xfrm>
          <a:prstGeom prst="rect">
            <a:avLst/>
          </a:prstGeom>
          <a:noFill/>
          <a:ln w="9525">
            <a:noFill/>
            <a:miter lim="800000"/>
            <a:headEnd/>
            <a:tailEnd/>
          </a:ln>
        </p:spPr>
      </p:pic>
      <p:sp>
        <p:nvSpPr>
          <p:cNvPr id="4100" name="TextBox 21"/>
          <p:cNvSpPr txBox="1">
            <a:spLocks noChangeArrowheads="1"/>
          </p:cNvSpPr>
          <p:nvPr/>
        </p:nvSpPr>
        <p:spPr bwMode="auto">
          <a:xfrm>
            <a:off x="2668588" y="1622425"/>
            <a:ext cx="6189662" cy="3108325"/>
          </a:xfrm>
          <a:prstGeom prst="rect">
            <a:avLst/>
          </a:prstGeom>
          <a:noFill/>
          <a:ln w="9525">
            <a:noFill/>
            <a:miter lim="800000"/>
            <a:headEnd/>
            <a:tailEnd/>
          </a:ln>
        </p:spPr>
        <p:txBody>
          <a:bodyPr>
            <a:spAutoFit/>
          </a:bodyPr>
          <a:lstStyle/>
          <a:p>
            <a:r>
              <a:rPr lang="zh-CN" altLang="en-US" sz="2800">
                <a:latin typeface="华文新魏" pitchFamily="2" charset="-122"/>
                <a:ea typeface="华文新魏" pitchFamily="2" charset="-122"/>
              </a:rPr>
              <a:t>        云计算是一个可以通过互联网供应与访问的可定制</a:t>
            </a:r>
            <a:r>
              <a:rPr lang="en-US" altLang="zh-CN" sz="2800">
                <a:latin typeface="华文新魏" pitchFamily="2" charset="-122"/>
                <a:ea typeface="华文新魏" pitchFamily="2" charset="-122"/>
              </a:rPr>
              <a:t>IT</a:t>
            </a:r>
            <a:r>
              <a:rPr lang="zh-CN" altLang="en-US" sz="2800">
                <a:latin typeface="华文新魏" pitchFamily="2" charset="-122"/>
                <a:ea typeface="华文新魏" pitchFamily="2" charset="-122"/>
              </a:rPr>
              <a:t>资源与能力池，采用按需使用，按需付费的模式（</a:t>
            </a:r>
            <a:r>
              <a:rPr lang="en-US" altLang="zh-CN" sz="2800">
                <a:latin typeface="华文新魏" pitchFamily="2" charset="-122"/>
                <a:ea typeface="华文新魏" pitchFamily="2" charset="-122"/>
              </a:rPr>
              <a:t>IT</a:t>
            </a:r>
            <a:r>
              <a:rPr lang="zh-CN" altLang="en-US" sz="2800">
                <a:latin typeface="华文新魏" pitchFamily="2" charset="-122"/>
                <a:ea typeface="华文新魏" pitchFamily="2" charset="-122"/>
              </a:rPr>
              <a:t>资源包括网络，服务器，存储，应用，服务等等）。</a:t>
            </a:r>
            <a:endParaRPr lang="en-US" altLang="zh-CN" sz="2800">
              <a:latin typeface="华文新魏" pitchFamily="2" charset="-122"/>
              <a:ea typeface="华文新魏" pitchFamily="2" charset="-122"/>
            </a:endParaRPr>
          </a:p>
          <a:p>
            <a:r>
              <a:rPr lang="zh-CN" altLang="en-US" sz="2800">
                <a:latin typeface="华文新魏" pitchFamily="2" charset="-122"/>
                <a:ea typeface="华文新魏" pitchFamily="2" charset="-122"/>
              </a:rPr>
              <a:t>        云计算一般具有五个主要特征，三种交付模式 ，和四个部署模式。</a:t>
            </a:r>
          </a:p>
        </p:txBody>
      </p:sp>
      <p:pic>
        <p:nvPicPr>
          <p:cNvPr id="4101" name="图片 75" descr="云计算.jpg"/>
          <p:cNvPicPr>
            <a:picLocks noChangeAspect="1"/>
          </p:cNvPicPr>
          <p:nvPr/>
        </p:nvPicPr>
        <p:blipFill>
          <a:blip r:embed="rId6"/>
          <a:srcRect/>
          <a:stretch>
            <a:fillRect/>
          </a:stretch>
        </p:blipFill>
        <p:spPr bwMode="auto">
          <a:xfrm>
            <a:off x="7667625" y="5338763"/>
            <a:ext cx="1190625" cy="420687"/>
          </a:xfrm>
          <a:prstGeom prst="rect">
            <a:avLst/>
          </a:prstGeom>
          <a:noFill/>
          <a:ln w="9525">
            <a:noFill/>
            <a:miter lim="800000"/>
            <a:headEnd/>
            <a:tailEnd/>
          </a:ln>
        </p:spPr>
      </p:pic>
    </p:spTree>
    <p:custDataLst>
      <p:tags r:id="rId1"/>
    </p:custData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1039813" y="130175"/>
            <a:ext cx="5486400" cy="585788"/>
          </a:xfrm>
          <a:prstGeom prst="rect">
            <a:avLst/>
          </a:prstGeom>
        </p:spPr>
        <p:txBody>
          <a:bodyPr/>
          <a:lstStyle/>
          <a:p>
            <a:pPr>
              <a:defRPr/>
            </a:pPr>
            <a:r>
              <a:rPr lang="zh-CN" altLang="en-US" sz="2800" b="1" kern="0" dirty="0">
                <a:latin typeface="微软雅黑" pitchFamily="34" charset="-122"/>
                <a:ea typeface="微软雅黑" pitchFamily="34" charset="-122"/>
                <a:cs typeface="+mj-cs"/>
              </a:rPr>
              <a:t>云计算的五大特征</a:t>
            </a:r>
          </a:p>
        </p:txBody>
      </p:sp>
      <p:sp>
        <p:nvSpPr>
          <p:cNvPr id="5123" name="TextBox 21"/>
          <p:cNvSpPr txBox="1">
            <a:spLocks noChangeArrowheads="1"/>
          </p:cNvSpPr>
          <p:nvPr/>
        </p:nvSpPr>
        <p:spPr bwMode="auto">
          <a:xfrm>
            <a:off x="1212850" y="1306513"/>
            <a:ext cx="8688388" cy="3724275"/>
          </a:xfrm>
          <a:prstGeom prst="rect">
            <a:avLst/>
          </a:prstGeom>
          <a:noFill/>
          <a:ln w="9525">
            <a:noFill/>
            <a:miter lim="800000"/>
            <a:headEnd/>
            <a:tailEnd/>
          </a:ln>
        </p:spPr>
        <p:txBody>
          <a:bodyPr>
            <a:spAutoFit/>
          </a:bodyPr>
          <a:lstStyle/>
          <a:p>
            <a:pPr>
              <a:buFont typeface="Wingdings" pitchFamily="2" charset="2"/>
              <a:buChar char="p"/>
            </a:pPr>
            <a:r>
              <a:rPr lang="zh-CN" altLang="en-US" sz="2400">
                <a:latin typeface="微软雅黑" pitchFamily="34" charset="-122"/>
                <a:ea typeface="微软雅黑" pitchFamily="34" charset="-122"/>
              </a:rPr>
              <a:t> 用户可按需获得云计算资源与服务</a:t>
            </a:r>
          </a:p>
          <a:p>
            <a:endParaRPr lang="zh-CN" altLang="en-US" sz="2400">
              <a:latin typeface="微软雅黑" pitchFamily="34" charset="-122"/>
              <a:ea typeface="微软雅黑" pitchFamily="34" charset="-122"/>
            </a:endParaRPr>
          </a:p>
          <a:p>
            <a:pPr>
              <a:buFont typeface="Wingdings" pitchFamily="2" charset="2"/>
              <a:buChar char="p"/>
            </a:pPr>
            <a:r>
              <a:rPr lang="zh-CN" altLang="en-US" sz="2400">
                <a:latin typeface="微软雅黑" pitchFamily="34" charset="-122"/>
                <a:ea typeface="微软雅黑" pitchFamily="34" charset="-122"/>
              </a:rPr>
              <a:t> 云计算资源与服务可通过互联网获得 </a:t>
            </a:r>
          </a:p>
          <a:p>
            <a:endParaRPr lang="zh-CN" altLang="en-US" sz="2400">
              <a:latin typeface="微软雅黑" pitchFamily="34" charset="-122"/>
              <a:ea typeface="微软雅黑" pitchFamily="34" charset="-122"/>
            </a:endParaRPr>
          </a:p>
          <a:p>
            <a:pPr>
              <a:buFont typeface="Wingdings" pitchFamily="2" charset="2"/>
              <a:buChar char="p"/>
            </a:pPr>
            <a:r>
              <a:rPr lang="zh-CN" altLang="en-US" sz="2400">
                <a:latin typeface="微软雅黑" pitchFamily="34" charset="-122"/>
                <a:ea typeface="微软雅黑" pitchFamily="34" charset="-122"/>
              </a:rPr>
              <a:t> 绿色、安全的规模化数据中心提供的共享资源池与服务池</a:t>
            </a:r>
          </a:p>
          <a:p>
            <a:endParaRPr lang="zh-CN" altLang="en-US" sz="2400">
              <a:latin typeface="微软雅黑" pitchFamily="34" charset="-122"/>
              <a:ea typeface="微软雅黑" pitchFamily="34" charset="-122"/>
            </a:endParaRPr>
          </a:p>
          <a:p>
            <a:pPr>
              <a:buFont typeface="Wingdings" pitchFamily="2" charset="2"/>
              <a:buChar char="p"/>
            </a:pPr>
            <a:r>
              <a:rPr lang="zh-CN" altLang="en-US" sz="2400">
                <a:latin typeface="微软雅黑" pitchFamily="34" charset="-122"/>
                <a:ea typeface="微软雅黑" pitchFamily="34" charset="-122"/>
              </a:rPr>
              <a:t> 快速伸缩并且弹性易扩展</a:t>
            </a:r>
          </a:p>
          <a:p>
            <a:endParaRPr lang="zh-CN" altLang="en-US" sz="2400">
              <a:latin typeface="微软雅黑" pitchFamily="34" charset="-122"/>
              <a:ea typeface="微软雅黑" pitchFamily="34" charset="-122"/>
            </a:endParaRPr>
          </a:p>
          <a:p>
            <a:pPr>
              <a:buFont typeface="Wingdings" pitchFamily="2" charset="2"/>
              <a:buChar char="p"/>
            </a:pPr>
            <a:r>
              <a:rPr lang="zh-CN" altLang="en-US" sz="2400">
                <a:latin typeface="微软雅黑" pitchFamily="34" charset="-122"/>
                <a:ea typeface="微软雅黑" pitchFamily="34" charset="-122"/>
              </a:rPr>
              <a:t> 按需付费的公用服务模式</a:t>
            </a:r>
          </a:p>
          <a:p>
            <a:pPr>
              <a:buFont typeface="Wingdings" pitchFamily="2" charset="2"/>
              <a:buChar char="p"/>
            </a:pPr>
            <a:endParaRPr lang="zh-CN" altLang="en-US" sz="2000">
              <a:latin typeface="微软雅黑" pitchFamily="34" charset="-122"/>
              <a:ea typeface="微软雅黑" pitchFamily="34" charset="-122"/>
            </a:endParaRPr>
          </a:p>
        </p:txBody>
      </p:sp>
    </p:spTree>
    <p:custDataLst>
      <p:tags r:id="rId1"/>
    </p:custData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1039813" y="130175"/>
            <a:ext cx="5486400" cy="585788"/>
          </a:xfrm>
          <a:prstGeom prst="rect">
            <a:avLst/>
          </a:prstGeom>
        </p:spPr>
        <p:txBody>
          <a:bodyPr/>
          <a:lstStyle/>
          <a:p>
            <a:pPr>
              <a:defRPr/>
            </a:pPr>
            <a:r>
              <a:rPr lang="zh-CN" altLang="en-US" sz="2800" b="1" kern="0" dirty="0">
                <a:latin typeface="微软雅黑" pitchFamily="34" charset="-122"/>
                <a:ea typeface="微软雅黑" pitchFamily="34" charset="-122"/>
                <a:cs typeface="+mj-cs"/>
              </a:rPr>
              <a:t>云计算的三种交付方式</a:t>
            </a:r>
          </a:p>
        </p:txBody>
      </p:sp>
      <p:sp>
        <p:nvSpPr>
          <p:cNvPr id="6147" name="TextBox 21"/>
          <p:cNvSpPr txBox="1">
            <a:spLocks noChangeArrowheads="1"/>
          </p:cNvSpPr>
          <p:nvPr/>
        </p:nvSpPr>
        <p:spPr bwMode="auto">
          <a:xfrm>
            <a:off x="1008063" y="1044575"/>
            <a:ext cx="8688387" cy="4770438"/>
          </a:xfrm>
          <a:prstGeom prst="rect">
            <a:avLst/>
          </a:prstGeom>
          <a:noFill/>
          <a:ln w="9525">
            <a:noFill/>
            <a:miter lim="800000"/>
            <a:headEnd/>
            <a:tailEnd/>
          </a:ln>
        </p:spPr>
        <p:txBody>
          <a:bodyPr>
            <a:spAutoFit/>
          </a:bodyPr>
          <a:lstStyle/>
          <a:p>
            <a:pPr>
              <a:buFont typeface="Wingdings" pitchFamily="2" charset="2"/>
              <a:buChar char="p"/>
            </a:pPr>
            <a:r>
              <a:rPr lang="zh-CN" altLang="en-US" sz="2000">
                <a:latin typeface="微软雅黑" pitchFamily="34" charset="-122"/>
                <a:ea typeface="微软雅黑" pitchFamily="34" charset="-122"/>
              </a:rPr>
              <a:t> </a:t>
            </a:r>
            <a:r>
              <a:rPr lang="zh-CN" altLang="en-US" sz="2000" b="1">
                <a:latin typeface="微软雅黑" pitchFamily="34" charset="-122"/>
                <a:ea typeface="微软雅黑" pitchFamily="34" charset="-122"/>
              </a:rPr>
              <a:t>云计算软件即服务。</a:t>
            </a:r>
            <a:r>
              <a:rPr lang="zh-CN" altLang="en-US" sz="2000">
                <a:latin typeface="微软雅黑" pitchFamily="34" charset="-122"/>
                <a:ea typeface="微软雅黑" pitchFamily="34" charset="-122"/>
              </a:rPr>
              <a:t>提供给用户的服务是服务商运行在云计算基础设施上的应用程序，可以在各种用户端设备上通过瘦用户端界面访问，比如浏览器。用户不需要管 理或控制的底层的云计算基础设施，包括网络、服务器、操作系统、存储，甚至单个应用程序的功能。 </a:t>
            </a:r>
          </a:p>
          <a:p>
            <a:r>
              <a:rPr lang="zh-CN" altLang="en-US" sz="2000">
                <a:latin typeface="微软雅黑" pitchFamily="34" charset="-122"/>
                <a:ea typeface="微软雅黑" pitchFamily="34" charset="-122"/>
              </a:rPr>
              <a:t> </a:t>
            </a:r>
          </a:p>
          <a:p>
            <a:pPr>
              <a:buFont typeface="Wingdings" pitchFamily="2" charset="2"/>
              <a:buChar char="p"/>
            </a:pPr>
            <a:r>
              <a:rPr lang="zh-CN" altLang="en-US" sz="2000" b="1">
                <a:latin typeface="微软雅黑" pitchFamily="34" charset="-122"/>
                <a:ea typeface="微软雅黑" pitchFamily="34" charset="-122"/>
              </a:rPr>
              <a:t> 云计算平台即服务。</a:t>
            </a:r>
            <a:r>
              <a:rPr lang="zh-CN" altLang="en-US" sz="2000">
                <a:latin typeface="微软雅黑" pitchFamily="34" charset="-122"/>
                <a:ea typeface="微软雅黑" pitchFamily="34" charset="-122"/>
              </a:rPr>
              <a:t>提供给用户的是供应商提供的开发语言和工具（例如</a:t>
            </a:r>
            <a:r>
              <a:rPr lang="en-US" altLang="zh-CN" sz="2000">
                <a:latin typeface="微软雅黑" pitchFamily="34" charset="-122"/>
                <a:ea typeface="微软雅黑" pitchFamily="34" charset="-122"/>
              </a:rPr>
              <a:t>Java</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python,</a:t>
            </a:r>
            <a:r>
              <a:rPr lang="zh-CN" altLang="en-US" sz="2000">
                <a:latin typeface="微软雅黑" pitchFamily="34" charset="-122"/>
                <a:ea typeface="微软雅黑" pitchFamily="34" charset="-122"/>
              </a:rPr>
              <a:t> </a:t>
            </a:r>
            <a:r>
              <a:rPr lang="en-US" altLang="zh-CN" sz="2000">
                <a:latin typeface="微软雅黑" pitchFamily="34" charset="-122"/>
                <a:ea typeface="微软雅黑" pitchFamily="34" charset="-122"/>
              </a:rPr>
              <a:t>.Net</a:t>
            </a:r>
            <a:r>
              <a:rPr lang="zh-CN" altLang="en-US" sz="2000">
                <a:latin typeface="微软雅黑" pitchFamily="34" charset="-122"/>
                <a:ea typeface="微软雅黑" pitchFamily="34" charset="-122"/>
              </a:rPr>
              <a:t>）创建的应用程序开发环境，并自动部署到云计算基础设施之上。用户不需要管理或控制的底层的云基础设施，包括网络、服务器、操作系统、存储，但消费者能控制部署的应用程序与环境配置。 </a:t>
            </a:r>
          </a:p>
          <a:p>
            <a:r>
              <a:rPr lang="zh-CN" altLang="en-US" sz="2400"/>
              <a:t> </a:t>
            </a:r>
          </a:p>
          <a:p>
            <a:pPr>
              <a:buFont typeface="Wingdings" pitchFamily="2" charset="2"/>
              <a:buChar char="p"/>
            </a:pPr>
            <a:r>
              <a:rPr lang="zh-CN" altLang="en-US" sz="2000" b="1">
                <a:latin typeface="微软雅黑" pitchFamily="34" charset="-122"/>
                <a:ea typeface="微软雅黑" pitchFamily="34" charset="-122"/>
              </a:rPr>
              <a:t> 云基础设施即服务。</a:t>
            </a:r>
            <a:r>
              <a:rPr lang="zh-CN" altLang="en-US" sz="2000">
                <a:latin typeface="微软雅黑" pitchFamily="34" charset="-122"/>
                <a:ea typeface="微软雅黑" pitchFamily="34" charset="-122"/>
              </a:rPr>
              <a:t>提供给用户的是计算能力、存储能力、网络和其它基本的资源租用，用户能够部署和运行任意软件，包括操作系统和应用程序。用户不用管理或 控制底层的云计算基础设施，但能控制操作系统、储存、部署的应用，也可选择网络组件（例如，防火墙，负载均衡器）。</a:t>
            </a:r>
          </a:p>
          <a:p>
            <a:pPr>
              <a:buFont typeface="Wingdings" pitchFamily="2" charset="2"/>
              <a:buChar char="p"/>
            </a:pPr>
            <a:endParaRPr lang="zh-CN" altLang="en-US" sz="2000">
              <a:latin typeface="微软雅黑" pitchFamily="34" charset="-122"/>
              <a:ea typeface="微软雅黑" pitchFamily="34" charset="-122"/>
            </a:endParaRPr>
          </a:p>
        </p:txBody>
      </p:sp>
    </p:spTree>
    <p:custDataLst>
      <p:tags r:id="rId1"/>
    </p:custData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1039813" y="130175"/>
            <a:ext cx="5486400" cy="585788"/>
          </a:xfrm>
          <a:prstGeom prst="rect">
            <a:avLst/>
          </a:prstGeom>
        </p:spPr>
        <p:txBody>
          <a:bodyPr/>
          <a:lstStyle/>
          <a:p>
            <a:pPr>
              <a:defRPr/>
            </a:pPr>
            <a:r>
              <a:rPr lang="zh-CN" altLang="en-US" sz="2800" b="1" kern="0" dirty="0">
                <a:latin typeface="微软雅黑" pitchFamily="34" charset="-122"/>
                <a:ea typeface="微软雅黑" pitchFamily="34" charset="-122"/>
                <a:cs typeface="+mj-cs"/>
              </a:rPr>
              <a:t>云计算的三种交付方式</a:t>
            </a:r>
          </a:p>
        </p:txBody>
      </p:sp>
      <p:sp>
        <p:nvSpPr>
          <p:cNvPr id="7171" name="Freeform 11"/>
          <p:cNvSpPr>
            <a:spLocks/>
          </p:cNvSpPr>
          <p:nvPr/>
        </p:nvSpPr>
        <p:spPr bwMode="auto">
          <a:xfrm>
            <a:off x="4514850" y="923925"/>
            <a:ext cx="1373188" cy="1030288"/>
          </a:xfrm>
          <a:custGeom>
            <a:avLst/>
            <a:gdLst>
              <a:gd name="T0" fmla="*/ 2147483647 w 865"/>
              <a:gd name="T1" fmla="*/ 0 h 649"/>
              <a:gd name="T2" fmla="*/ 0 w 865"/>
              <a:gd name="T3" fmla="*/ 2147483647 h 649"/>
              <a:gd name="T4" fmla="*/ 2147483647 w 865"/>
              <a:gd name="T5" fmla="*/ 2147483647 h 649"/>
              <a:gd name="T6" fmla="*/ 2147483647 w 865"/>
              <a:gd name="T7" fmla="*/ 0 h 649"/>
              <a:gd name="T8" fmla="*/ 0 60000 65536"/>
              <a:gd name="T9" fmla="*/ 0 60000 65536"/>
              <a:gd name="T10" fmla="*/ 0 60000 65536"/>
              <a:gd name="T11" fmla="*/ 0 60000 65536"/>
              <a:gd name="T12" fmla="*/ 0 w 865"/>
              <a:gd name="T13" fmla="*/ 0 h 649"/>
              <a:gd name="T14" fmla="*/ 865 w 865"/>
              <a:gd name="T15" fmla="*/ 649 h 649"/>
            </a:gdLst>
            <a:ahLst/>
            <a:cxnLst>
              <a:cxn ang="T8">
                <a:pos x="T0" y="T1"/>
              </a:cxn>
              <a:cxn ang="T9">
                <a:pos x="T2" y="T3"/>
              </a:cxn>
              <a:cxn ang="T10">
                <a:pos x="T4" y="T5"/>
              </a:cxn>
              <a:cxn ang="T11">
                <a:pos x="T6" y="T7"/>
              </a:cxn>
            </a:cxnLst>
            <a:rect l="T12" t="T13" r="T14" b="T15"/>
            <a:pathLst>
              <a:path w="865" h="649">
                <a:moveTo>
                  <a:pt x="432" y="0"/>
                </a:moveTo>
                <a:lnTo>
                  <a:pt x="0" y="648"/>
                </a:lnTo>
                <a:lnTo>
                  <a:pt x="864" y="648"/>
                </a:lnTo>
                <a:lnTo>
                  <a:pt x="432" y="0"/>
                </a:lnTo>
                <a:close/>
              </a:path>
            </a:pathLst>
          </a:custGeom>
          <a:solidFill>
            <a:srgbClr val="FFFFFF"/>
          </a:solidFill>
          <a:ln w="0">
            <a:solidFill>
              <a:srgbClr val="000000"/>
            </a:solidFill>
            <a:round/>
            <a:headEnd/>
            <a:tailEnd/>
          </a:ln>
        </p:spPr>
        <p:txBody>
          <a:bodyPr wrap="none" anchor="ctr">
            <a:spAutoFit/>
          </a:bodyPr>
          <a:lstStyle/>
          <a:p>
            <a:endParaRPr lang="zh-CN" altLang="en-US"/>
          </a:p>
        </p:txBody>
      </p:sp>
      <p:sp>
        <p:nvSpPr>
          <p:cNvPr id="7172" name="Freeform 12"/>
          <p:cNvSpPr>
            <a:spLocks/>
          </p:cNvSpPr>
          <p:nvPr/>
        </p:nvSpPr>
        <p:spPr bwMode="auto">
          <a:xfrm>
            <a:off x="3981450" y="1952625"/>
            <a:ext cx="2439988" cy="801688"/>
          </a:xfrm>
          <a:custGeom>
            <a:avLst/>
            <a:gdLst>
              <a:gd name="T0" fmla="*/ 2147483647 w 1537"/>
              <a:gd name="T1" fmla="*/ 0 h 505"/>
              <a:gd name="T2" fmla="*/ 0 w 1537"/>
              <a:gd name="T3" fmla="*/ 2147483647 h 505"/>
              <a:gd name="T4" fmla="*/ 2147483647 w 1537"/>
              <a:gd name="T5" fmla="*/ 2147483647 h 505"/>
              <a:gd name="T6" fmla="*/ 2147483647 w 1537"/>
              <a:gd name="T7" fmla="*/ 0 h 505"/>
              <a:gd name="T8" fmla="*/ 2147483647 w 1537"/>
              <a:gd name="T9" fmla="*/ 0 h 505"/>
              <a:gd name="T10" fmla="*/ 0 60000 65536"/>
              <a:gd name="T11" fmla="*/ 0 60000 65536"/>
              <a:gd name="T12" fmla="*/ 0 60000 65536"/>
              <a:gd name="T13" fmla="*/ 0 60000 65536"/>
              <a:gd name="T14" fmla="*/ 0 60000 65536"/>
              <a:gd name="T15" fmla="*/ 0 w 1537"/>
              <a:gd name="T16" fmla="*/ 0 h 505"/>
              <a:gd name="T17" fmla="*/ 1537 w 1537"/>
              <a:gd name="T18" fmla="*/ 505 h 505"/>
            </a:gdLst>
            <a:ahLst/>
            <a:cxnLst>
              <a:cxn ang="T10">
                <a:pos x="T0" y="T1"/>
              </a:cxn>
              <a:cxn ang="T11">
                <a:pos x="T2" y="T3"/>
              </a:cxn>
              <a:cxn ang="T12">
                <a:pos x="T4" y="T5"/>
              </a:cxn>
              <a:cxn ang="T13">
                <a:pos x="T6" y="T7"/>
              </a:cxn>
              <a:cxn ang="T14">
                <a:pos x="T8" y="T9"/>
              </a:cxn>
            </a:cxnLst>
            <a:rect l="T15" t="T16" r="T17" b="T18"/>
            <a:pathLst>
              <a:path w="1537" h="505">
                <a:moveTo>
                  <a:pt x="336" y="0"/>
                </a:moveTo>
                <a:lnTo>
                  <a:pt x="0" y="504"/>
                </a:lnTo>
                <a:lnTo>
                  <a:pt x="1536" y="504"/>
                </a:lnTo>
                <a:lnTo>
                  <a:pt x="1200" y="0"/>
                </a:lnTo>
                <a:lnTo>
                  <a:pt x="336" y="0"/>
                </a:lnTo>
                <a:close/>
              </a:path>
            </a:pathLst>
          </a:custGeom>
          <a:solidFill>
            <a:srgbClr val="FFFFFF"/>
          </a:solidFill>
          <a:ln w="0">
            <a:solidFill>
              <a:srgbClr val="000000"/>
            </a:solidFill>
            <a:round/>
            <a:headEnd/>
            <a:tailEnd/>
          </a:ln>
        </p:spPr>
        <p:txBody>
          <a:bodyPr wrap="none" anchor="ctr">
            <a:spAutoFit/>
          </a:bodyPr>
          <a:lstStyle/>
          <a:p>
            <a:endParaRPr lang="zh-CN" altLang="en-US"/>
          </a:p>
        </p:txBody>
      </p:sp>
      <p:sp>
        <p:nvSpPr>
          <p:cNvPr id="6" name="Freeform 13"/>
          <p:cNvSpPr>
            <a:spLocks/>
          </p:cNvSpPr>
          <p:nvPr/>
        </p:nvSpPr>
        <p:spPr bwMode="auto">
          <a:xfrm>
            <a:off x="3448050" y="2752725"/>
            <a:ext cx="3506788" cy="801688"/>
          </a:xfrm>
          <a:custGeom>
            <a:avLst/>
            <a:gdLst/>
            <a:ahLst/>
            <a:cxnLst>
              <a:cxn ang="0">
                <a:pos x="336" y="0"/>
              </a:cxn>
              <a:cxn ang="0">
                <a:pos x="0" y="504"/>
              </a:cxn>
              <a:cxn ang="0">
                <a:pos x="2208" y="504"/>
              </a:cxn>
              <a:cxn ang="0">
                <a:pos x="1872" y="0"/>
              </a:cxn>
              <a:cxn ang="0">
                <a:pos x="336" y="0"/>
              </a:cxn>
            </a:cxnLst>
            <a:rect l="0" t="0" r="r" b="b"/>
            <a:pathLst>
              <a:path w="2209" h="505">
                <a:moveTo>
                  <a:pt x="336" y="0"/>
                </a:moveTo>
                <a:lnTo>
                  <a:pt x="0" y="504"/>
                </a:lnTo>
                <a:lnTo>
                  <a:pt x="2208" y="504"/>
                </a:lnTo>
                <a:lnTo>
                  <a:pt x="1872" y="0"/>
                </a:lnTo>
                <a:lnTo>
                  <a:pt x="336" y="0"/>
                </a:lnTo>
                <a:close/>
              </a:path>
            </a:pathLst>
          </a:custGeom>
          <a:ln>
            <a:solidFill>
              <a:schemeClr val="tx1"/>
            </a:solidFill>
            <a:headEnd/>
            <a:tailEnd/>
          </a:ln>
        </p:spPr>
        <p:style>
          <a:lnRef idx="1">
            <a:schemeClr val="accent1"/>
          </a:lnRef>
          <a:fillRef idx="1001">
            <a:schemeClr val="lt1"/>
          </a:fillRef>
          <a:effectRef idx="2">
            <a:schemeClr val="accent1"/>
          </a:effectRef>
          <a:fontRef idx="minor">
            <a:schemeClr val="lt1"/>
          </a:fontRef>
        </p:style>
        <p:txBody>
          <a:bodyPr wrap="none" anchor="ctr">
            <a:spAutoFit/>
          </a:bodyPr>
          <a:lstStyle/>
          <a:p>
            <a:pPr>
              <a:defRPr/>
            </a:pPr>
            <a:endParaRPr lang="zh-CN" altLang="en-US"/>
          </a:p>
        </p:txBody>
      </p:sp>
      <p:sp>
        <p:nvSpPr>
          <p:cNvPr id="7174" name="Freeform 14"/>
          <p:cNvSpPr>
            <a:spLocks/>
          </p:cNvSpPr>
          <p:nvPr/>
        </p:nvSpPr>
        <p:spPr bwMode="auto">
          <a:xfrm>
            <a:off x="2914650" y="3552825"/>
            <a:ext cx="4573588" cy="801688"/>
          </a:xfrm>
          <a:custGeom>
            <a:avLst/>
            <a:gdLst>
              <a:gd name="T0" fmla="*/ 2147483647 w 2881"/>
              <a:gd name="T1" fmla="*/ 0 h 505"/>
              <a:gd name="T2" fmla="*/ 0 w 2881"/>
              <a:gd name="T3" fmla="*/ 2147483647 h 505"/>
              <a:gd name="T4" fmla="*/ 2147483647 w 2881"/>
              <a:gd name="T5" fmla="*/ 2147483647 h 505"/>
              <a:gd name="T6" fmla="*/ 2147483647 w 2881"/>
              <a:gd name="T7" fmla="*/ 0 h 505"/>
              <a:gd name="T8" fmla="*/ 2147483647 w 2881"/>
              <a:gd name="T9" fmla="*/ 0 h 505"/>
              <a:gd name="T10" fmla="*/ 0 60000 65536"/>
              <a:gd name="T11" fmla="*/ 0 60000 65536"/>
              <a:gd name="T12" fmla="*/ 0 60000 65536"/>
              <a:gd name="T13" fmla="*/ 0 60000 65536"/>
              <a:gd name="T14" fmla="*/ 0 60000 65536"/>
              <a:gd name="T15" fmla="*/ 0 w 2881"/>
              <a:gd name="T16" fmla="*/ 0 h 505"/>
              <a:gd name="T17" fmla="*/ 2881 w 2881"/>
              <a:gd name="T18" fmla="*/ 505 h 505"/>
            </a:gdLst>
            <a:ahLst/>
            <a:cxnLst>
              <a:cxn ang="T10">
                <a:pos x="T0" y="T1"/>
              </a:cxn>
              <a:cxn ang="T11">
                <a:pos x="T2" y="T3"/>
              </a:cxn>
              <a:cxn ang="T12">
                <a:pos x="T4" y="T5"/>
              </a:cxn>
              <a:cxn ang="T13">
                <a:pos x="T6" y="T7"/>
              </a:cxn>
              <a:cxn ang="T14">
                <a:pos x="T8" y="T9"/>
              </a:cxn>
            </a:cxnLst>
            <a:rect l="T15" t="T16" r="T17" b="T18"/>
            <a:pathLst>
              <a:path w="2881" h="505">
                <a:moveTo>
                  <a:pt x="336" y="0"/>
                </a:moveTo>
                <a:lnTo>
                  <a:pt x="0" y="504"/>
                </a:lnTo>
                <a:lnTo>
                  <a:pt x="2880" y="504"/>
                </a:lnTo>
                <a:lnTo>
                  <a:pt x="2544" y="0"/>
                </a:lnTo>
                <a:lnTo>
                  <a:pt x="336" y="0"/>
                </a:lnTo>
                <a:close/>
              </a:path>
            </a:pathLst>
          </a:custGeom>
          <a:solidFill>
            <a:srgbClr val="FFFFFF"/>
          </a:solidFill>
          <a:ln w="0">
            <a:solidFill>
              <a:srgbClr val="000000"/>
            </a:solidFill>
            <a:round/>
            <a:headEnd/>
            <a:tailEnd/>
          </a:ln>
        </p:spPr>
        <p:txBody>
          <a:bodyPr wrap="none" anchor="ctr">
            <a:spAutoFit/>
          </a:bodyPr>
          <a:lstStyle/>
          <a:p>
            <a:endParaRPr lang="zh-CN" altLang="en-US"/>
          </a:p>
        </p:txBody>
      </p:sp>
      <p:sp>
        <p:nvSpPr>
          <p:cNvPr id="7175" name="Freeform 15"/>
          <p:cNvSpPr>
            <a:spLocks/>
          </p:cNvSpPr>
          <p:nvPr/>
        </p:nvSpPr>
        <p:spPr bwMode="auto">
          <a:xfrm>
            <a:off x="2914650" y="923925"/>
            <a:ext cx="4573588" cy="3430588"/>
          </a:xfrm>
          <a:custGeom>
            <a:avLst/>
            <a:gdLst>
              <a:gd name="T0" fmla="*/ 2147483647 w 2881"/>
              <a:gd name="T1" fmla="*/ 0 h 2161"/>
              <a:gd name="T2" fmla="*/ 0 w 2881"/>
              <a:gd name="T3" fmla="*/ 2147483647 h 2161"/>
              <a:gd name="T4" fmla="*/ 2147483647 w 2881"/>
              <a:gd name="T5" fmla="*/ 2147483647 h 2161"/>
              <a:gd name="T6" fmla="*/ 2147483647 w 2881"/>
              <a:gd name="T7" fmla="*/ 0 h 2161"/>
              <a:gd name="T8" fmla="*/ 0 60000 65536"/>
              <a:gd name="T9" fmla="*/ 0 60000 65536"/>
              <a:gd name="T10" fmla="*/ 0 60000 65536"/>
              <a:gd name="T11" fmla="*/ 0 60000 65536"/>
              <a:gd name="T12" fmla="*/ 0 w 2881"/>
              <a:gd name="T13" fmla="*/ 0 h 2161"/>
              <a:gd name="T14" fmla="*/ 2881 w 2881"/>
              <a:gd name="T15" fmla="*/ 2161 h 2161"/>
            </a:gdLst>
            <a:ahLst/>
            <a:cxnLst>
              <a:cxn ang="T8">
                <a:pos x="T0" y="T1"/>
              </a:cxn>
              <a:cxn ang="T9">
                <a:pos x="T2" y="T3"/>
              </a:cxn>
              <a:cxn ang="T10">
                <a:pos x="T4" y="T5"/>
              </a:cxn>
              <a:cxn ang="T11">
                <a:pos x="T6" y="T7"/>
              </a:cxn>
            </a:cxnLst>
            <a:rect l="T12" t="T13" r="T14" b="T15"/>
            <a:pathLst>
              <a:path w="2881" h="2161">
                <a:moveTo>
                  <a:pt x="1440" y="0"/>
                </a:moveTo>
                <a:lnTo>
                  <a:pt x="0" y="2160"/>
                </a:lnTo>
                <a:lnTo>
                  <a:pt x="2880" y="2160"/>
                </a:lnTo>
                <a:lnTo>
                  <a:pt x="1440" y="0"/>
                </a:lnTo>
                <a:close/>
              </a:path>
            </a:pathLst>
          </a:custGeom>
          <a:noFill/>
          <a:ln w="9525">
            <a:solidFill>
              <a:srgbClr val="000000"/>
            </a:solidFill>
            <a:round/>
            <a:headEnd/>
            <a:tailEnd/>
          </a:ln>
        </p:spPr>
        <p:txBody>
          <a:bodyPr wrap="none" anchor="ctr">
            <a:spAutoFit/>
          </a:bodyPr>
          <a:lstStyle/>
          <a:p>
            <a:endParaRPr lang="zh-CN" altLang="en-US"/>
          </a:p>
        </p:txBody>
      </p:sp>
      <p:sp>
        <p:nvSpPr>
          <p:cNvPr id="7176" name="Text Box 16"/>
          <p:cNvSpPr txBox="1">
            <a:spLocks noChangeArrowheads="1"/>
          </p:cNvSpPr>
          <p:nvPr/>
        </p:nvSpPr>
        <p:spPr bwMode="auto">
          <a:xfrm>
            <a:off x="4743450" y="1631950"/>
            <a:ext cx="914400" cy="234950"/>
          </a:xfrm>
          <a:prstGeom prst="rect">
            <a:avLst/>
          </a:prstGeom>
          <a:noFill/>
          <a:ln w="9525">
            <a:noFill/>
            <a:miter lim="800000"/>
            <a:headEnd/>
            <a:tailEnd/>
          </a:ln>
        </p:spPr>
        <p:txBody>
          <a:bodyPr lIns="45720" rIns="45720">
            <a:spAutoFit/>
          </a:bodyPr>
          <a:lstStyle/>
          <a:p>
            <a:pPr algn="ctr">
              <a:lnSpc>
                <a:spcPts val="1000"/>
              </a:lnSpc>
            </a:pPr>
            <a:r>
              <a:rPr lang="en-US" altLang="zh-CN" sz="1600" b="1">
                <a:cs typeface="Arial" pitchFamily="34" charset="0"/>
              </a:rPr>
              <a:t>SaaS</a:t>
            </a:r>
          </a:p>
        </p:txBody>
      </p:sp>
      <p:sp>
        <p:nvSpPr>
          <p:cNvPr id="7177" name="Text Box 17"/>
          <p:cNvSpPr txBox="1">
            <a:spLocks noChangeArrowheads="1"/>
          </p:cNvSpPr>
          <p:nvPr/>
        </p:nvSpPr>
        <p:spPr bwMode="auto">
          <a:xfrm>
            <a:off x="4514850" y="2325688"/>
            <a:ext cx="1371600" cy="241300"/>
          </a:xfrm>
          <a:prstGeom prst="rect">
            <a:avLst/>
          </a:prstGeom>
          <a:noFill/>
          <a:ln w="9525">
            <a:noFill/>
            <a:miter lim="800000"/>
            <a:headEnd/>
            <a:tailEnd/>
          </a:ln>
        </p:spPr>
        <p:txBody>
          <a:bodyPr lIns="45720" rIns="45720">
            <a:spAutoFit/>
          </a:bodyPr>
          <a:lstStyle/>
          <a:p>
            <a:pPr algn="ctr">
              <a:lnSpc>
                <a:spcPts val="1000"/>
              </a:lnSpc>
            </a:pPr>
            <a:r>
              <a:rPr lang="en-US" altLang="zh-CN" b="1">
                <a:cs typeface="Arial" pitchFamily="34" charset="0"/>
              </a:rPr>
              <a:t>PaaS</a:t>
            </a:r>
          </a:p>
        </p:txBody>
      </p:sp>
      <p:sp>
        <p:nvSpPr>
          <p:cNvPr id="7178" name="Text Box 18"/>
          <p:cNvSpPr txBox="1">
            <a:spLocks noChangeArrowheads="1"/>
          </p:cNvSpPr>
          <p:nvPr/>
        </p:nvSpPr>
        <p:spPr bwMode="auto">
          <a:xfrm>
            <a:off x="4057650" y="3105150"/>
            <a:ext cx="2286000" cy="247650"/>
          </a:xfrm>
          <a:prstGeom prst="rect">
            <a:avLst/>
          </a:prstGeom>
          <a:noFill/>
          <a:ln w="9525">
            <a:noFill/>
            <a:miter lim="800000"/>
            <a:headEnd/>
            <a:tailEnd/>
          </a:ln>
        </p:spPr>
        <p:txBody>
          <a:bodyPr lIns="45720" rIns="45720">
            <a:spAutoFit/>
          </a:bodyPr>
          <a:lstStyle/>
          <a:p>
            <a:pPr algn="ctr">
              <a:lnSpc>
                <a:spcPts val="1000"/>
              </a:lnSpc>
            </a:pPr>
            <a:r>
              <a:rPr lang="en-US" altLang="zh-CN" sz="2000" b="1">
                <a:cs typeface="Arial" pitchFamily="34" charset="0"/>
              </a:rPr>
              <a:t>IaaS</a:t>
            </a:r>
          </a:p>
        </p:txBody>
      </p:sp>
      <p:sp>
        <p:nvSpPr>
          <p:cNvPr id="7179" name="Text Box 19"/>
          <p:cNvSpPr txBox="1">
            <a:spLocks noChangeArrowheads="1"/>
          </p:cNvSpPr>
          <p:nvPr/>
        </p:nvSpPr>
        <p:spPr bwMode="auto">
          <a:xfrm>
            <a:off x="3429000" y="3865563"/>
            <a:ext cx="3429000" cy="228600"/>
          </a:xfrm>
          <a:prstGeom prst="rect">
            <a:avLst/>
          </a:prstGeom>
          <a:noFill/>
          <a:ln w="9525">
            <a:noFill/>
            <a:miter lim="800000"/>
            <a:headEnd/>
            <a:tailEnd/>
          </a:ln>
        </p:spPr>
        <p:txBody>
          <a:bodyPr lIns="45720" rIns="45720">
            <a:spAutoFit/>
          </a:bodyPr>
          <a:lstStyle/>
          <a:p>
            <a:pPr algn="ctr">
              <a:lnSpc>
                <a:spcPts val="1000"/>
              </a:lnSpc>
            </a:pPr>
            <a:r>
              <a:rPr lang="en-US" altLang="zh-CN" sz="1400" b="1">
                <a:cs typeface="Arial" pitchFamily="34" charset="0"/>
              </a:rPr>
              <a:t>Hardware &amp; Network &amp; Datacenter</a:t>
            </a:r>
          </a:p>
        </p:txBody>
      </p:sp>
      <p:sp>
        <p:nvSpPr>
          <p:cNvPr id="13" name="右大括号 12"/>
          <p:cNvSpPr/>
          <p:nvPr/>
        </p:nvSpPr>
        <p:spPr bwMode="auto">
          <a:xfrm>
            <a:off x="6486525" y="781050"/>
            <a:ext cx="214313" cy="19288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181" name="TextBox 20"/>
          <p:cNvSpPr txBox="1">
            <a:spLocks noChangeArrowheads="1"/>
          </p:cNvSpPr>
          <p:nvPr/>
        </p:nvSpPr>
        <p:spPr bwMode="auto">
          <a:xfrm>
            <a:off x="6629400" y="1566863"/>
            <a:ext cx="1285875" cy="338137"/>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Salesforce</a:t>
            </a:r>
            <a:endParaRPr lang="zh-CN" altLang="en-US" sz="1600">
              <a:latin typeface="微软雅黑" pitchFamily="34" charset="-122"/>
              <a:ea typeface="微软雅黑" pitchFamily="34" charset="-122"/>
            </a:endParaRPr>
          </a:p>
        </p:txBody>
      </p:sp>
      <p:sp>
        <p:nvSpPr>
          <p:cNvPr id="15" name="右大括号 14"/>
          <p:cNvSpPr/>
          <p:nvPr/>
        </p:nvSpPr>
        <p:spPr bwMode="auto">
          <a:xfrm>
            <a:off x="6710363" y="1852613"/>
            <a:ext cx="276225" cy="8667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183" name="TextBox 23"/>
          <p:cNvSpPr txBox="1">
            <a:spLocks noChangeArrowheads="1"/>
          </p:cNvSpPr>
          <p:nvPr/>
        </p:nvSpPr>
        <p:spPr bwMode="auto">
          <a:xfrm>
            <a:off x="6915150" y="2147888"/>
            <a:ext cx="1195388" cy="338137"/>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Force.com</a:t>
            </a:r>
            <a:endParaRPr lang="zh-CN" altLang="en-US" sz="1600">
              <a:latin typeface="微软雅黑" pitchFamily="34" charset="-122"/>
              <a:ea typeface="微软雅黑" pitchFamily="34" charset="-122"/>
            </a:endParaRPr>
          </a:p>
        </p:txBody>
      </p:sp>
      <p:sp>
        <p:nvSpPr>
          <p:cNvPr id="17" name="左大括号 16"/>
          <p:cNvSpPr/>
          <p:nvPr/>
        </p:nvSpPr>
        <p:spPr bwMode="auto">
          <a:xfrm>
            <a:off x="3014663" y="2687638"/>
            <a:ext cx="357187" cy="8572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9" name="右大括号 18"/>
          <p:cNvSpPr/>
          <p:nvPr/>
        </p:nvSpPr>
        <p:spPr bwMode="auto">
          <a:xfrm>
            <a:off x="8086725" y="795338"/>
            <a:ext cx="285750" cy="350043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186" name="TextBox 29"/>
          <p:cNvSpPr txBox="1">
            <a:spLocks noChangeArrowheads="1"/>
          </p:cNvSpPr>
          <p:nvPr/>
        </p:nvSpPr>
        <p:spPr bwMode="auto">
          <a:xfrm>
            <a:off x="8443913" y="2366963"/>
            <a:ext cx="1243012" cy="584200"/>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Google &amp; Microsoft</a:t>
            </a:r>
            <a:endParaRPr lang="zh-CN" altLang="en-US" sz="1600">
              <a:latin typeface="微软雅黑" pitchFamily="34" charset="-122"/>
              <a:ea typeface="微软雅黑" pitchFamily="34" charset="-122"/>
            </a:endParaRPr>
          </a:p>
        </p:txBody>
      </p:sp>
      <p:sp>
        <p:nvSpPr>
          <p:cNvPr id="21" name="右大括号 20"/>
          <p:cNvSpPr/>
          <p:nvPr/>
        </p:nvSpPr>
        <p:spPr bwMode="auto">
          <a:xfrm>
            <a:off x="6986588" y="2709863"/>
            <a:ext cx="285750" cy="857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pic>
        <p:nvPicPr>
          <p:cNvPr id="7188" name="Picture 40" descr="google_app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38825" y="4841875"/>
            <a:ext cx="1008063" cy="369888"/>
          </a:xfrm>
          <a:prstGeom prst="rect">
            <a:avLst/>
          </a:prstGeom>
          <a:noFill/>
          <a:ln w="9525">
            <a:noFill/>
            <a:miter lim="800000"/>
            <a:headEnd/>
            <a:tailEnd/>
          </a:ln>
        </p:spPr>
      </p:pic>
      <p:pic>
        <p:nvPicPr>
          <p:cNvPr id="7189" name="Picture 41" descr="logo_hm_summ_saleforce"/>
          <p:cNvPicPr>
            <a:picLocks noChangeAspect="1" noChangeArrowheads="1"/>
          </p:cNvPicPr>
          <p:nvPr/>
        </p:nvPicPr>
        <p:blipFill>
          <a:blip r:embed="rId6">
            <a:clrChange>
              <a:clrFrom>
                <a:srgbClr val="FFFFFF"/>
              </a:clrFrom>
              <a:clrTo>
                <a:srgbClr val="FFFFFF">
                  <a:alpha val="0"/>
                </a:srgbClr>
              </a:clrTo>
            </a:clrChange>
          </a:blip>
          <a:srcRect r="35753" b="23904"/>
          <a:stretch>
            <a:fillRect/>
          </a:stretch>
        </p:blipFill>
        <p:spPr bwMode="auto">
          <a:xfrm>
            <a:off x="6991350" y="4826000"/>
            <a:ext cx="1152525" cy="303213"/>
          </a:xfrm>
          <a:prstGeom prst="rect">
            <a:avLst/>
          </a:prstGeom>
          <a:noFill/>
          <a:ln w="9525">
            <a:noFill/>
            <a:miter lim="800000"/>
            <a:headEnd/>
            <a:tailEnd/>
          </a:ln>
        </p:spPr>
      </p:pic>
      <p:pic>
        <p:nvPicPr>
          <p:cNvPr id="7190" name="Picture 42" descr="logo_OfficeLive"/>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41838" y="4829175"/>
            <a:ext cx="1152525" cy="300038"/>
          </a:xfrm>
          <a:prstGeom prst="rect">
            <a:avLst/>
          </a:prstGeom>
          <a:noFill/>
          <a:ln w="9525">
            <a:noFill/>
            <a:miter lim="800000"/>
            <a:headEnd/>
            <a:tailEnd/>
          </a:ln>
        </p:spPr>
      </p:pic>
      <p:pic>
        <p:nvPicPr>
          <p:cNvPr id="7191" name="Picture 118" descr="mosso_logo"/>
          <p:cNvPicPr>
            <a:picLocks noChangeAspect="1" noChangeArrowheads="1"/>
          </p:cNvPicPr>
          <p:nvPr/>
        </p:nvPicPr>
        <p:blipFill>
          <a:blip r:embed="rId8"/>
          <a:srcRect l="39291" t="2626"/>
          <a:stretch>
            <a:fillRect/>
          </a:stretch>
        </p:blipFill>
        <p:spPr bwMode="auto">
          <a:xfrm>
            <a:off x="7302500" y="5856288"/>
            <a:ext cx="1008063" cy="533400"/>
          </a:xfrm>
          <a:prstGeom prst="rect">
            <a:avLst/>
          </a:prstGeom>
          <a:noFill/>
          <a:ln w="9525">
            <a:noFill/>
            <a:miter lim="800000"/>
            <a:headEnd/>
            <a:tailEnd/>
          </a:ln>
        </p:spPr>
      </p:pic>
      <p:pic>
        <p:nvPicPr>
          <p:cNvPr id="7192" name="Picture 123" descr="appengine_lowres"/>
          <p:cNvPicPr>
            <a:picLocks noChangeAspect="1" noChangeArrowheads="1"/>
          </p:cNvPicPr>
          <p:nvPr/>
        </p:nvPicPr>
        <p:blipFill>
          <a:blip r:embed="rId9"/>
          <a:srcRect/>
          <a:stretch>
            <a:fillRect/>
          </a:stretch>
        </p:blipFill>
        <p:spPr bwMode="auto">
          <a:xfrm>
            <a:off x="6411913" y="5257800"/>
            <a:ext cx="766762" cy="604838"/>
          </a:xfrm>
          <a:prstGeom prst="rect">
            <a:avLst/>
          </a:prstGeom>
          <a:noFill/>
          <a:ln w="9525">
            <a:noFill/>
            <a:miter lim="800000"/>
            <a:headEnd/>
            <a:tailEnd/>
          </a:ln>
        </p:spPr>
      </p:pic>
      <p:pic>
        <p:nvPicPr>
          <p:cNvPr id="7193" name="Picture 124" descr="force_logo"/>
          <p:cNvPicPr>
            <a:picLocks noChangeAspect="1" noChangeArrowheads="1"/>
          </p:cNvPicPr>
          <p:nvPr/>
        </p:nvPicPr>
        <p:blipFill>
          <a:blip r:embed="rId10"/>
          <a:srcRect/>
          <a:stretch>
            <a:fillRect/>
          </a:stretch>
        </p:blipFill>
        <p:spPr bwMode="auto">
          <a:xfrm>
            <a:off x="4484688" y="5389563"/>
            <a:ext cx="1609725" cy="361950"/>
          </a:xfrm>
          <a:prstGeom prst="rect">
            <a:avLst/>
          </a:prstGeom>
          <a:noFill/>
          <a:ln w="9525">
            <a:noFill/>
            <a:miter lim="800000"/>
            <a:headEnd/>
            <a:tailEnd/>
          </a:ln>
        </p:spPr>
      </p:pic>
      <p:pic>
        <p:nvPicPr>
          <p:cNvPr id="7194" name="Picture 125" descr="amazon"/>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862638" y="5861050"/>
            <a:ext cx="1296987" cy="525463"/>
          </a:xfrm>
          <a:prstGeom prst="rect">
            <a:avLst/>
          </a:prstGeom>
          <a:noFill/>
          <a:ln w="9525">
            <a:noFill/>
            <a:miter lim="800000"/>
            <a:headEnd/>
            <a:tailEnd/>
          </a:ln>
        </p:spPr>
      </p:pic>
      <p:pic>
        <p:nvPicPr>
          <p:cNvPr id="7195" name="Picture 127" descr="21vianet-logo"/>
          <p:cNvPicPr>
            <a:picLocks noChangeAspect="1" noChangeArrowheads="1"/>
          </p:cNvPicPr>
          <p:nvPr/>
        </p:nvPicPr>
        <p:blipFill>
          <a:blip r:embed="rId12"/>
          <a:srcRect/>
          <a:stretch>
            <a:fillRect/>
          </a:stretch>
        </p:blipFill>
        <p:spPr bwMode="auto">
          <a:xfrm>
            <a:off x="4506913" y="5932488"/>
            <a:ext cx="1266825" cy="419100"/>
          </a:xfrm>
          <a:prstGeom prst="rect">
            <a:avLst/>
          </a:prstGeom>
          <a:noFill/>
          <a:ln w="9525">
            <a:noFill/>
            <a:miter lim="800000"/>
            <a:headEnd/>
            <a:tailEnd/>
          </a:ln>
        </p:spPr>
      </p:pic>
      <p:sp>
        <p:nvSpPr>
          <p:cNvPr id="7196" name="TextBox 48"/>
          <p:cNvSpPr txBox="1">
            <a:spLocks noChangeArrowheads="1"/>
          </p:cNvSpPr>
          <p:nvPr/>
        </p:nvSpPr>
        <p:spPr bwMode="auto">
          <a:xfrm>
            <a:off x="1854200" y="4811713"/>
            <a:ext cx="2471738" cy="400050"/>
          </a:xfrm>
          <a:prstGeom prst="rect">
            <a:avLst/>
          </a:prstGeom>
          <a:noFill/>
          <a:ln w="9525">
            <a:noFill/>
            <a:miter lim="800000"/>
            <a:headEnd/>
            <a:tailEnd/>
          </a:ln>
        </p:spPr>
        <p:txBody>
          <a:bodyPr>
            <a:spAutoFit/>
          </a:bodyPr>
          <a:lstStyle/>
          <a:p>
            <a:r>
              <a:rPr lang="en-US" altLang="zh-CN" sz="2000">
                <a:latin typeface="微软雅黑" pitchFamily="34" charset="-122"/>
                <a:ea typeface="微软雅黑" pitchFamily="34" charset="-122"/>
              </a:rPr>
              <a:t>SaaS</a:t>
            </a:r>
            <a:r>
              <a:rPr lang="zh-CN" altLang="en-US" sz="2000">
                <a:latin typeface="微软雅黑" pitchFamily="34" charset="-122"/>
                <a:ea typeface="微软雅黑" pitchFamily="34" charset="-122"/>
              </a:rPr>
              <a:t>（应用）：</a:t>
            </a:r>
          </a:p>
        </p:txBody>
      </p:sp>
      <p:sp>
        <p:nvSpPr>
          <p:cNvPr id="7197" name="TextBox 49"/>
          <p:cNvSpPr txBox="1">
            <a:spLocks noChangeArrowheads="1"/>
          </p:cNvSpPr>
          <p:nvPr/>
        </p:nvSpPr>
        <p:spPr bwMode="auto">
          <a:xfrm>
            <a:off x="1854200" y="5334000"/>
            <a:ext cx="2614613" cy="400050"/>
          </a:xfrm>
          <a:prstGeom prst="rect">
            <a:avLst/>
          </a:prstGeom>
          <a:noFill/>
          <a:ln w="9525">
            <a:noFill/>
            <a:miter lim="800000"/>
            <a:headEnd/>
            <a:tailEnd/>
          </a:ln>
        </p:spPr>
        <p:txBody>
          <a:bodyPr>
            <a:spAutoFit/>
          </a:bodyPr>
          <a:lstStyle/>
          <a:p>
            <a:r>
              <a:rPr lang="en-US" altLang="zh-CN" sz="2000">
                <a:latin typeface="微软雅黑" pitchFamily="34" charset="-122"/>
                <a:ea typeface="微软雅黑" pitchFamily="34" charset="-122"/>
              </a:rPr>
              <a:t>PaaS</a:t>
            </a:r>
            <a:r>
              <a:rPr lang="zh-CN" altLang="en-US" sz="2000">
                <a:latin typeface="微软雅黑" pitchFamily="34" charset="-122"/>
                <a:ea typeface="微软雅黑" pitchFamily="34" charset="-122"/>
              </a:rPr>
              <a:t>（平台）：</a:t>
            </a:r>
          </a:p>
        </p:txBody>
      </p:sp>
      <p:sp>
        <p:nvSpPr>
          <p:cNvPr id="7198" name="TextBox 50"/>
          <p:cNvSpPr txBox="1">
            <a:spLocks noChangeArrowheads="1"/>
          </p:cNvSpPr>
          <p:nvPr/>
        </p:nvSpPr>
        <p:spPr bwMode="auto">
          <a:xfrm>
            <a:off x="1854200" y="5856288"/>
            <a:ext cx="2471738" cy="400050"/>
          </a:xfrm>
          <a:prstGeom prst="rect">
            <a:avLst/>
          </a:prstGeom>
          <a:noFill/>
          <a:ln w="9525">
            <a:noFill/>
            <a:miter lim="800000"/>
            <a:headEnd/>
            <a:tailEnd/>
          </a:ln>
        </p:spPr>
        <p:txBody>
          <a:bodyPr>
            <a:spAutoFit/>
          </a:bodyPr>
          <a:lstStyle/>
          <a:p>
            <a:r>
              <a:rPr lang="en-US" altLang="zh-CN" sz="2000">
                <a:latin typeface="微软雅黑" pitchFamily="34" charset="-122"/>
                <a:ea typeface="微软雅黑" pitchFamily="34" charset="-122"/>
              </a:rPr>
              <a:t>IaaS</a:t>
            </a:r>
            <a:r>
              <a:rPr lang="zh-CN" altLang="en-US" sz="2000">
                <a:latin typeface="微软雅黑" pitchFamily="34" charset="-122"/>
                <a:ea typeface="微软雅黑" pitchFamily="34" charset="-122"/>
              </a:rPr>
              <a:t>（基础设施）：</a:t>
            </a:r>
          </a:p>
        </p:txBody>
      </p:sp>
      <p:pic>
        <p:nvPicPr>
          <p:cNvPr id="7199" name="Picture 125" descr="amazon"/>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319963" y="2841625"/>
            <a:ext cx="1296987" cy="525463"/>
          </a:xfrm>
          <a:prstGeom prst="rect">
            <a:avLst/>
          </a:prstGeom>
          <a:noFill/>
          <a:ln w="9525">
            <a:noFill/>
            <a:miter lim="800000"/>
            <a:headEnd/>
            <a:tailEnd/>
          </a:ln>
        </p:spPr>
      </p:pic>
      <p:pic>
        <p:nvPicPr>
          <p:cNvPr id="7200" name="图片 75" descr="云计算.jpg"/>
          <p:cNvPicPr>
            <a:picLocks noChangeAspect="1"/>
          </p:cNvPicPr>
          <p:nvPr/>
        </p:nvPicPr>
        <p:blipFill>
          <a:blip r:embed="rId13"/>
          <a:srcRect/>
          <a:stretch>
            <a:fillRect/>
          </a:stretch>
        </p:blipFill>
        <p:spPr bwMode="auto">
          <a:xfrm>
            <a:off x="1698625" y="2894013"/>
            <a:ext cx="1190625" cy="422275"/>
          </a:xfrm>
          <a:prstGeom prst="rect">
            <a:avLst/>
          </a:prstGeom>
          <a:noFill/>
          <a:ln w="9525">
            <a:noFill/>
            <a:miter lim="800000"/>
            <a:headEnd/>
            <a:tailEnd/>
          </a:ln>
        </p:spPr>
      </p:pic>
    </p:spTree>
    <p:custDataLst>
      <p:tags r:id="rId1"/>
    </p:custData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1039813" y="130175"/>
            <a:ext cx="5486400" cy="585788"/>
          </a:xfrm>
          <a:prstGeom prst="rect">
            <a:avLst/>
          </a:prstGeom>
        </p:spPr>
        <p:txBody>
          <a:bodyPr/>
          <a:lstStyle/>
          <a:p>
            <a:pPr>
              <a:defRPr/>
            </a:pPr>
            <a:r>
              <a:rPr lang="zh-CN" altLang="en-US" sz="2800" b="1" kern="0" dirty="0">
                <a:latin typeface="微软雅黑" pitchFamily="34" charset="-122"/>
                <a:ea typeface="微软雅黑" pitchFamily="34" charset="-122"/>
                <a:cs typeface="+mj-cs"/>
              </a:rPr>
              <a:t>云计算的部署模式</a:t>
            </a:r>
          </a:p>
        </p:txBody>
      </p:sp>
      <p:sp>
        <p:nvSpPr>
          <p:cNvPr id="8195" name="TextBox 21"/>
          <p:cNvSpPr txBox="1">
            <a:spLocks noChangeArrowheads="1"/>
          </p:cNvSpPr>
          <p:nvPr/>
        </p:nvSpPr>
        <p:spPr bwMode="auto">
          <a:xfrm>
            <a:off x="1008063" y="1362075"/>
            <a:ext cx="8688387" cy="3232150"/>
          </a:xfrm>
          <a:prstGeom prst="rect">
            <a:avLst/>
          </a:prstGeom>
          <a:noFill/>
          <a:ln w="9525">
            <a:noFill/>
            <a:miter lim="800000"/>
            <a:headEnd/>
            <a:tailEnd/>
          </a:ln>
        </p:spPr>
        <p:txBody>
          <a:bodyPr>
            <a:spAutoFit/>
          </a:bodyPr>
          <a:lstStyle/>
          <a:p>
            <a:pPr>
              <a:buFont typeface="Wingdings" pitchFamily="2" charset="2"/>
              <a:buChar char="p"/>
            </a:pPr>
            <a:r>
              <a:rPr lang="zh-CN" altLang="en-US" sz="2000">
                <a:latin typeface="微软雅黑" pitchFamily="34" charset="-122"/>
                <a:ea typeface="微软雅黑" pitchFamily="34" charset="-122"/>
              </a:rPr>
              <a:t> </a:t>
            </a:r>
            <a:r>
              <a:rPr lang="zh-CN" altLang="en-US" sz="2000" b="1">
                <a:latin typeface="微软雅黑" pitchFamily="34" charset="-122"/>
                <a:ea typeface="微软雅黑" pitchFamily="34" charset="-122"/>
              </a:rPr>
              <a:t>公共云。</a:t>
            </a:r>
            <a:r>
              <a:rPr lang="zh-CN" altLang="en-US" sz="2000">
                <a:latin typeface="微软雅黑" pitchFamily="34" charset="-122"/>
                <a:ea typeface="微软雅黑" pitchFamily="34" charset="-122"/>
              </a:rPr>
              <a:t>云计算资源与能力池是被一个销售云计算服务的组织所拥有，该组织将云计算服务销售给一般大众或广泛的企业群体。</a:t>
            </a:r>
          </a:p>
          <a:p>
            <a:r>
              <a:rPr lang="zh-CN" altLang="en-US" sz="2000">
                <a:latin typeface="微软雅黑" pitchFamily="34" charset="-122"/>
                <a:ea typeface="微软雅黑" pitchFamily="34" charset="-122"/>
              </a:rPr>
              <a:t> </a:t>
            </a:r>
          </a:p>
          <a:p>
            <a:pPr>
              <a:buFont typeface="Wingdings" pitchFamily="2" charset="2"/>
              <a:buChar char="p"/>
            </a:pPr>
            <a:r>
              <a:rPr lang="zh-CN" altLang="en-US" sz="2000">
                <a:latin typeface="微软雅黑" pitchFamily="34" charset="-122"/>
                <a:ea typeface="微软雅黑" pitchFamily="34" charset="-122"/>
              </a:rPr>
              <a:t> </a:t>
            </a:r>
            <a:r>
              <a:rPr lang="zh-CN" altLang="en-US" sz="2000" b="1">
                <a:latin typeface="微软雅黑" pitchFamily="34" charset="-122"/>
                <a:ea typeface="微软雅黑" pitchFamily="34" charset="-122"/>
              </a:rPr>
              <a:t>私有云。</a:t>
            </a:r>
            <a:r>
              <a:rPr lang="zh-CN" altLang="en-US" sz="2000">
                <a:latin typeface="微软雅黑" pitchFamily="34" charset="-122"/>
                <a:ea typeface="微软雅黑" pitchFamily="34" charset="-122"/>
              </a:rPr>
              <a:t>云计算基础设施是被一个单一的组织拥有或租用，该基础设施完全由该组织管理。</a:t>
            </a:r>
          </a:p>
          <a:p>
            <a:r>
              <a:rPr lang="zh-CN" altLang="en-US" sz="2400"/>
              <a:t> </a:t>
            </a:r>
          </a:p>
          <a:p>
            <a:pPr>
              <a:buFont typeface="Wingdings" pitchFamily="2" charset="2"/>
              <a:buChar char="p"/>
            </a:pPr>
            <a:r>
              <a:rPr lang="zh-CN" altLang="en-US" sz="2000" b="1">
                <a:latin typeface="微软雅黑" pitchFamily="34" charset="-122"/>
                <a:ea typeface="微软雅黑" pitchFamily="34" charset="-122"/>
              </a:rPr>
              <a:t> 混合云。</a:t>
            </a:r>
            <a:r>
              <a:rPr lang="zh-CN" altLang="en-US" sz="2000">
                <a:latin typeface="微软雅黑" pitchFamily="34" charset="-122"/>
                <a:ea typeface="微软雅黑" pitchFamily="34" charset="-122"/>
              </a:rPr>
              <a:t>云计算基础设施是由两种云（私有或公共）组成，每种云仍然保持独立，但用标准的或专有的技术将它们组合起来，具有数据和应用程序的可移植性。</a:t>
            </a:r>
          </a:p>
          <a:p>
            <a:pPr>
              <a:buFont typeface="Wingdings" pitchFamily="2" charset="2"/>
              <a:buChar char="p"/>
            </a:pPr>
            <a:endParaRPr lang="zh-CN" altLang="en-US" sz="2000">
              <a:latin typeface="微软雅黑" pitchFamily="34" charset="-122"/>
              <a:ea typeface="微软雅黑" pitchFamily="34" charset="-122"/>
            </a:endParaRPr>
          </a:p>
        </p:txBody>
      </p:sp>
    </p:spTree>
    <p:custDataLst>
      <p:tags r:id="rId1"/>
    </p:custData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218" name="圆角矩形 31"/>
          <p:cNvSpPr>
            <a:spLocks noChangeArrowheads="1"/>
          </p:cNvSpPr>
          <p:nvPr/>
        </p:nvSpPr>
        <p:spPr bwMode="auto">
          <a:xfrm>
            <a:off x="2381250" y="3267075"/>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9219" name="圆角矩形 32"/>
          <p:cNvSpPr>
            <a:spLocks noChangeArrowheads="1"/>
          </p:cNvSpPr>
          <p:nvPr/>
        </p:nvSpPr>
        <p:spPr bwMode="auto">
          <a:xfrm>
            <a:off x="2381250" y="4195763"/>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9220" name="AutoShape 108"/>
          <p:cNvSpPr>
            <a:spLocks noChangeArrowheads="1"/>
          </p:cNvSpPr>
          <p:nvPr/>
        </p:nvSpPr>
        <p:spPr bwMode="auto">
          <a:xfrm>
            <a:off x="2697163" y="43576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四</a:t>
            </a:r>
          </a:p>
        </p:txBody>
      </p:sp>
      <p:sp>
        <p:nvSpPr>
          <p:cNvPr id="9221" name="Text Box 7"/>
          <p:cNvSpPr txBox="1">
            <a:spLocks noChangeArrowheads="1"/>
          </p:cNvSpPr>
          <p:nvPr/>
        </p:nvSpPr>
        <p:spPr bwMode="auto">
          <a:xfrm>
            <a:off x="3524250" y="3506788"/>
            <a:ext cx="4500563" cy="461962"/>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世纪互联云计算</a:t>
            </a:r>
            <a:r>
              <a:rPr lang="en-US" altLang="zh-CN" sz="2400" b="1">
                <a:latin typeface="微软雅黑" pitchFamily="34" charset="-122"/>
                <a:ea typeface="微软雅黑" pitchFamily="34" charset="-122"/>
              </a:rPr>
              <a:t>-CloudEx</a:t>
            </a:r>
          </a:p>
        </p:txBody>
      </p:sp>
      <p:sp>
        <p:nvSpPr>
          <p:cNvPr id="9222" name="Text Box 8"/>
          <p:cNvSpPr txBox="1">
            <a:spLocks noChangeArrowheads="1"/>
          </p:cNvSpPr>
          <p:nvPr/>
        </p:nvSpPr>
        <p:spPr bwMode="auto">
          <a:xfrm>
            <a:off x="3541713" y="4435475"/>
            <a:ext cx="5173662" cy="461963"/>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世纪互联提供的云计算相关服务</a:t>
            </a:r>
            <a:endParaRPr lang="zh-CN" altLang="en-US" sz="4200" b="1">
              <a:latin typeface="微软雅黑" pitchFamily="34" charset="-122"/>
              <a:ea typeface="微软雅黑" pitchFamily="34" charset="-122"/>
            </a:endParaRPr>
          </a:p>
        </p:txBody>
      </p:sp>
      <p:sp>
        <p:nvSpPr>
          <p:cNvPr id="9223" name="AutoShape 100"/>
          <p:cNvSpPr>
            <a:spLocks noChangeArrowheads="1"/>
          </p:cNvSpPr>
          <p:nvPr/>
        </p:nvSpPr>
        <p:spPr bwMode="auto">
          <a:xfrm>
            <a:off x="2697163" y="34178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三</a:t>
            </a:r>
          </a:p>
        </p:txBody>
      </p:sp>
      <p:sp>
        <p:nvSpPr>
          <p:cNvPr id="11" name="圆角矩形 10"/>
          <p:cNvSpPr/>
          <p:nvPr/>
        </p:nvSpPr>
        <p:spPr bwMode="auto">
          <a:xfrm>
            <a:off x="2381250" y="2338388"/>
            <a:ext cx="6000750" cy="857250"/>
          </a:xfrm>
          <a:prstGeom prst="roundRect">
            <a:avLst/>
          </a:prstGeom>
          <a:solidFill>
            <a:schemeClr val="accent2">
              <a:lumMod val="20000"/>
              <a:lumOff val="80000"/>
            </a:schemeClr>
          </a:solidFill>
          <a:ln w="9525" cap="flat" cmpd="sng" algn="ctr">
            <a:solidFill>
              <a:schemeClr val="tx2">
                <a:lumMod val="50000"/>
                <a:lumOff val="5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marL="342900" indent="-342900">
              <a:spcBef>
                <a:spcPct val="10000"/>
              </a:spcBef>
              <a:spcAft>
                <a:spcPct val="10000"/>
              </a:spcAft>
              <a:buClr>
                <a:schemeClr val="accent2"/>
              </a:buClr>
              <a:buFontTx/>
              <a:buChar char="•"/>
              <a:defRPr/>
            </a:pPr>
            <a:endParaRPr lang="zh-CN" altLang="en-US" b="1">
              <a:latin typeface="微软雅黑" pitchFamily="34" charset="-122"/>
              <a:ea typeface="微软雅黑" pitchFamily="34" charset="-122"/>
            </a:endParaRPr>
          </a:p>
        </p:txBody>
      </p:sp>
      <p:sp>
        <p:nvSpPr>
          <p:cNvPr id="9225" name="AutoShape 98"/>
          <p:cNvSpPr>
            <a:spLocks noChangeArrowheads="1"/>
          </p:cNvSpPr>
          <p:nvPr/>
        </p:nvSpPr>
        <p:spPr bwMode="auto">
          <a:xfrm>
            <a:off x="2687638" y="2478088"/>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二</a:t>
            </a:r>
          </a:p>
        </p:txBody>
      </p:sp>
      <p:sp>
        <p:nvSpPr>
          <p:cNvPr id="9226" name="Text Box 7"/>
          <p:cNvSpPr txBox="1">
            <a:spLocks noChangeArrowheads="1"/>
          </p:cNvSpPr>
          <p:nvPr/>
        </p:nvSpPr>
        <p:spPr bwMode="auto">
          <a:xfrm>
            <a:off x="3595688" y="2543175"/>
            <a:ext cx="4429125" cy="461963"/>
          </a:xfrm>
          <a:prstGeom prst="rect">
            <a:avLst/>
          </a:prstGeom>
          <a:noFill/>
          <a:ln w="9525" algn="ctr">
            <a:noFill/>
            <a:miter lim="800000"/>
            <a:headEnd/>
            <a:tailEnd/>
          </a:ln>
        </p:spPr>
        <p:txBody>
          <a:bodyPr>
            <a:spAutoFit/>
          </a:bodyPr>
          <a:lstStyle/>
          <a:p>
            <a:r>
              <a:rPr lang="zh-CN" altLang="en-US" sz="2400" b="1">
                <a:latin typeface="微软雅黑" pitchFamily="34" charset="-122"/>
                <a:ea typeface="微软雅黑" pitchFamily="34" charset="-122"/>
              </a:rPr>
              <a:t>云计算对新媒体的影响</a:t>
            </a:r>
            <a:endParaRPr lang="en-US" altLang="zh-CN" sz="2400" b="1">
              <a:latin typeface="微软雅黑" pitchFamily="34" charset="-122"/>
              <a:ea typeface="微软雅黑" pitchFamily="34" charset="-122"/>
            </a:endParaRPr>
          </a:p>
        </p:txBody>
      </p:sp>
      <p:sp>
        <p:nvSpPr>
          <p:cNvPr id="9227" name="圆角矩形 13"/>
          <p:cNvSpPr>
            <a:spLocks noChangeArrowheads="1"/>
          </p:cNvSpPr>
          <p:nvPr/>
        </p:nvSpPr>
        <p:spPr bwMode="auto">
          <a:xfrm>
            <a:off x="2392363" y="1419225"/>
            <a:ext cx="6000750" cy="857250"/>
          </a:xfrm>
          <a:prstGeom prst="roundRect">
            <a:avLst>
              <a:gd name="adj" fmla="val 16667"/>
            </a:avLst>
          </a:prstGeom>
          <a:noFill/>
          <a:ln w="9525" algn="ctr">
            <a:solidFill>
              <a:schemeClr val="accent2"/>
            </a:solidFill>
            <a:round/>
            <a:headEnd/>
            <a:tailEnd type="triangle" w="med" len="med"/>
          </a:ln>
        </p:spPr>
        <p:txBody>
          <a:bodyPr/>
          <a:lstStyle/>
          <a:p>
            <a:pPr marL="342900" indent="-342900">
              <a:spcBef>
                <a:spcPct val="10000"/>
              </a:spcBef>
              <a:spcAft>
                <a:spcPct val="10000"/>
              </a:spcAft>
              <a:buClr>
                <a:schemeClr val="accent2"/>
              </a:buClr>
              <a:buFontTx/>
              <a:buChar char="•"/>
            </a:pPr>
            <a:endParaRPr lang="zh-CN" altLang="en-US" b="1">
              <a:latin typeface="微软雅黑" pitchFamily="34" charset="-122"/>
              <a:ea typeface="微软雅黑" pitchFamily="34" charset="-122"/>
            </a:endParaRPr>
          </a:p>
        </p:txBody>
      </p:sp>
      <p:sp>
        <p:nvSpPr>
          <p:cNvPr id="9228" name="AutoShape 98"/>
          <p:cNvSpPr>
            <a:spLocks noChangeArrowheads="1"/>
          </p:cNvSpPr>
          <p:nvPr/>
        </p:nvSpPr>
        <p:spPr bwMode="auto">
          <a:xfrm>
            <a:off x="2684463" y="1573213"/>
            <a:ext cx="685800" cy="593725"/>
          </a:xfrm>
          <a:prstGeom prst="hexagon">
            <a:avLst>
              <a:gd name="adj" fmla="val 28877"/>
              <a:gd name="vf" fmla="val 115470"/>
            </a:avLst>
          </a:prstGeom>
          <a:solidFill>
            <a:schemeClr val="accent2"/>
          </a:solidFill>
          <a:ln w="38100" algn="ctr">
            <a:solidFill>
              <a:schemeClr val="bg1"/>
            </a:solidFill>
            <a:miter lim="800000"/>
            <a:headEnd/>
            <a:tailEnd/>
          </a:ln>
        </p:spPr>
        <p:txBody>
          <a:bodyPr wrap="none" anchor="ctr"/>
          <a:lstStyle/>
          <a:p>
            <a:r>
              <a:rPr lang="zh-CN" altLang="en-US" b="1">
                <a:solidFill>
                  <a:schemeClr val="bg1"/>
                </a:solidFill>
                <a:latin typeface="微软雅黑" pitchFamily="34" charset="-122"/>
                <a:ea typeface="微软雅黑" pitchFamily="34" charset="-122"/>
              </a:rPr>
              <a:t>一</a:t>
            </a:r>
          </a:p>
        </p:txBody>
      </p:sp>
      <p:sp>
        <p:nvSpPr>
          <p:cNvPr id="9229" name="Text Box 7"/>
          <p:cNvSpPr txBox="1">
            <a:spLocks noChangeArrowheads="1"/>
          </p:cNvSpPr>
          <p:nvPr/>
        </p:nvSpPr>
        <p:spPr bwMode="auto">
          <a:xfrm>
            <a:off x="3606800" y="1608138"/>
            <a:ext cx="4429125" cy="461962"/>
          </a:xfrm>
          <a:prstGeom prst="rect">
            <a:avLst/>
          </a:prstGeom>
          <a:noFill/>
          <a:ln w="9525" algn="ctr">
            <a:noFill/>
            <a:miter lim="800000"/>
            <a:headEnd/>
            <a:tailEnd/>
          </a:ln>
        </p:spPr>
        <p:txBody>
          <a:bodyPr>
            <a:spAutoFit/>
          </a:bodyPr>
          <a:lstStyle/>
          <a:p>
            <a:r>
              <a:rPr lang="zh-CN" altLang="en-US" sz="2400" b="1">
                <a:solidFill>
                  <a:schemeClr val="tx2"/>
                </a:solidFill>
                <a:latin typeface="微软雅黑" pitchFamily="34" charset="-122"/>
                <a:ea typeface="微软雅黑" pitchFamily="34" charset="-122"/>
              </a:rPr>
              <a:t>什么是云计算</a:t>
            </a:r>
            <a:endParaRPr lang="en-US" altLang="zh-CN" sz="4200" b="1">
              <a:latin typeface="微软雅黑" pitchFamily="34" charset="-122"/>
              <a:ea typeface="微软雅黑" pitchFamily="34" charset="-122"/>
            </a:endParaRPr>
          </a:p>
        </p:txBody>
      </p:sp>
    </p:spTree>
    <p:custDataLst>
      <p:tags r:id="rId1"/>
    </p:custData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3" name="圆角矩形 52"/>
          <p:cNvSpPr/>
          <p:nvPr/>
        </p:nvSpPr>
        <p:spPr>
          <a:xfrm>
            <a:off x="879475" y="3733800"/>
            <a:ext cx="8861425" cy="27813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0243" name="TextBox 53"/>
          <p:cNvSpPr txBox="1">
            <a:spLocks noChangeArrowheads="1"/>
          </p:cNvSpPr>
          <p:nvPr/>
        </p:nvSpPr>
        <p:spPr bwMode="auto">
          <a:xfrm>
            <a:off x="1206500" y="4264025"/>
            <a:ext cx="614363" cy="1778000"/>
          </a:xfrm>
          <a:prstGeom prst="rect">
            <a:avLst/>
          </a:prstGeom>
          <a:noFill/>
          <a:ln w="9525">
            <a:noFill/>
            <a:miter lim="800000"/>
            <a:headEnd/>
            <a:tailEnd/>
          </a:ln>
        </p:spPr>
        <p:txBody>
          <a:bodyPr vert="eaVert">
            <a:spAutoFit/>
          </a:bodyPr>
          <a:lstStyle/>
          <a:p>
            <a:r>
              <a:rPr lang="zh-CN" altLang="en-US" sz="2800" b="1">
                <a:latin typeface="微软雅黑" pitchFamily="34" charset="-122"/>
                <a:ea typeface="微软雅黑" pitchFamily="34" charset="-122"/>
              </a:rPr>
              <a:t>新型媒体</a:t>
            </a:r>
          </a:p>
        </p:txBody>
      </p:sp>
      <p:sp>
        <p:nvSpPr>
          <p:cNvPr id="51" name="圆角矩形 50"/>
          <p:cNvSpPr/>
          <p:nvPr/>
        </p:nvSpPr>
        <p:spPr>
          <a:xfrm>
            <a:off x="904875" y="715963"/>
            <a:ext cx="8861425" cy="21621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pic>
        <p:nvPicPr>
          <p:cNvPr id="10245" name="Picture 47" descr="3200"/>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8464550" y="5562600"/>
            <a:ext cx="1014413" cy="647700"/>
          </a:xfrm>
          <a:prstGeom prst="rect">
            <a:avLst/>
          </a:prstGeom>
          <a:noFill/>
          <a:ln w="9525">
            <a:noFill/>
            <a:miter lim="800000"/>
            <a:headEnd/>
            <a:tailEnd/>
          </a:ln>
        </p:spPr>
      </p:pic>
      <p:pic>
        <p:nvPicPr>
          <p:cNvPr id="10246" name="Picture 59"/>
          <p:cNvPicPr>
            <a:picLocks noChangeAspect="1" noChangeArrowheads="1"/>
          </p:cNvPicPr>
          <p:nvPr/>
        </p:nvPicPr>
        <p:blipFill>
          <a:blip r:embed="rId6"/>
          <a:srcRect/>
          <a:stretch>
            <a:fillRect/>
          </a:stretch>
        </p:blipFill>
        <p:spPr bwMode="auto">
          <a:xfrm>
            <a:off x="6550025" y="5233988"/>
            <a:ext cx="1244600" cy="1128712"/>
          </a:xfrm>
          <a:prstGeom prst="rect">
            <a:avLst/>
          </a:prstGeom>
          <a:noFill/>
          <a:ln w="9525">
            <a:noFill/>
            <a:miter lim="800000"/>
            <a:headEnd/>
            <a:tailEnd/>
          </a:ln>
        </p:spPr>
      </p:pic>
      <p:pic>
        <p:nvPicPr>
          <p:cNvPr id="10247" name="Picture 62" descr="iphone003"/>
          <p:cNvPicPr>
            <a:picLocks noChangeAspect="1" noChangeArrowheads="1"/>
          </p:cNvPicPr>
          <p:nvPr/>
        </p:nvPicPr>
        <p:blipFill>
          <a:blip r:embed="rId7"/>
          <a:srcRect/>
          <a:stretch>
            <a:fillRect/>
          </a:stretch>
        </p:blipFill>
        <p:spPr bwMode="auto">
          <a:xfrm>
            <a:off x="4957763" y="5418138"/>
            <a:ext cx="531812" cy="792162"/>
          </a:xfrm>
          <a:prstGeom prst="rect">
            <a:avLst/>
          </a:prstGeom>
          <a:noFill/>
          <a:ln w="9525">
            <a:noFill/>
            <a:miter lim="800000"/>
            <a:headEnd/>
            <a:tailEnd/>
          </a:ln>
        </p:spPr>
      </p:pic>
      <p:pic>
        <p:nvPicPr>
          <p:cNvPr id="10248" name="Picture 64" descr="ipod-classic-1">
            <a:hlinkClick r:id="rId8"/>
          </p:cNvPr>
          <p:cNvPicPr>
            <a:picLocks noChangeAspect="1" noChangeArrowheads="1"/>
          </p:cNvPicPr>
          <p:nvPr/>
        </p:nvPicPr>
        <p:blipFill>
          <a:blip r:embed="rId9"/>
          <a:srcRect/>
          <a:stretch>
            <a:fillRect/>
          </a:stretch>
        </p:blipFill>
        <p:spPr bwMode="auto">
          <a:xfrm>
            <a:off x="6346825" y="3870325"/>
            <a:ext cx="717550" cy="792163"/>
          </a:xfrm>
          <a:prstGeom prst="rect">
            <a:avLst/>
          </a:prstGeom>
          <a:noFill/>
          <a:ln w="9525">
            <a:noFill/>
            <a:miter lim="800000"/>
            <a:headEnd/>
            <a:tailEnd/>
          </a:ln>
        </p:spPr>
      </p:pic>
      <p:sp>
        <p:nvSpPr>
          <p:cNvPr id="42" name="标题 1"/>
          <p:cNvSpPr txBox="1">
            <a:spLocks/>
          </p:cNvSpPr>
          <p:nvPr/>
        </p:nvSpPr>
        <p:spPr>
          <a:xfrm>
            <a:off x="1039813" y="130175"/>
            <a:ext cx="5486400" cy="585788"/>
          </a:xfrm>
          <a:prstGeom prst="rect">
            <a:avLst/>
          </a:prstGeom>
        </p:spPr>
        <p:txBody>
          <a:bodyPr/>
          <a:lstStyle/>
          <a:p>
            <a:r>
              <a:rPr lang="zh-CN" altLang="en-US" sz="2400" b="1">
                <a:latin typeface="微软雅黑" pitchFamily="34" charset="-122"/>
                <a:ea typeface="微软雅黑" pitchFamily="34" charset="-122"/>
              </a:rPr>
              <a:t>新媒体的介质与媒体渠道变化</a:t>
            </a:r>
          </a:p>
        </p:txBody>
      </p:sp>
      <p:pic>
        <p:nvPicPr>
          <p:cNvPr id="10250" name="图片 38" descr="Kindle DX.jpg"/>
          <p:cNvPicPr>
            <a:picLocks noChangeAspect="1"/>
          </p:cNvPicPr>
          <p:nvPr/>
        </p:nvPicPr>
        <p:blipFill>
          <a:blip r:embed="rId10" cstate="print"/>
          <a:srcRect l="24803" t="4724" r="24803" b="6496"/>
          <a:stretch>
            <a:fillRect/>
          </a:stretch>
        </p:blipFill>
        <p:spPr bwMode="auto">
          <a:xfrm>
            <a:off x="3055938" y="5268913"/>
            <a:ext cx="646112" cy="1138237"/>
          </a:xfrm>
          <a:prstGeom prst="rect">
            <a:avLst/>
          </a:prstGeom>
          <a:noFill/>
          <a:ln w="9525">
            <a:noFill/>
            <a:miter lim="800000"/>
            <a:headEnd/>
            <a:tailEnd/>
          </a:ln>
        </p:spPr>
      </p:pic>
      <p:pic>
        <p:nvPicPr>
          <p:cNvPr id="10251" name="Picture 5" descr="openframe_atom"/>
          <p:cNvPicPr>
            <a:picLocks noChangeAspect="1" noChangeArrowheads="1"/>
          </p:cNvPicPr>
          <p:nvPr/>
        </p:nvPicPr>
        <p:blipFill>
          <a:blip r:embed="rId11"/>
          <a:srcRect/>
          <a:stretch>
            <a:fillRect/>
          </a:stretch>
        </p:blipFill>
        <p:spPr bwMode="auto">
          <a:xfrm>
            <a:off x="7539038" y="3870325"/>
            <a:ext cx="1851025" cy="895350"/>
          </a:xfrm>
          <a:prstGeom prst="rect">
            <a:avLst/>
          </a:prstGeom>
          <a:noFill/>
          <a:ln w="9525">
            <a:noFill/>
            <a:miter lim="800000"/>
            <a:headEnd/>
            <a:tailEnd/>
          </a:ln>
        </p:spPr>
      </p:pic>
      <p:pic>
        <p:nvPicPr>
          <p:cNvPr id="10252" name="Picture 5" descr="9-17-07-sangean">
            <a:hlinkClick r:id="rId12"/>
          </p:cNvPr>
          <p:cNvPicPr>
            <a:picLocks noChangeAspect="1" noChangeArrowheads="1"/>
          </p:cNvPicPr>
          <p:nvPr/>
        </p:nvPicPr>
        <p:blipFill>
          <a:blip r:embed="rId13"/>
          <a:srcRect/>
          <a:stretch>
            <a:fillRect/>
          </a:stretch>
        </p:blipFill>
        <p:spPr bwMode="auto">
          <a:xfrm>
            <a:off x="2600325" y="3844925"/>
            <a:ext cx="1557338" cy="869950"/>
          </a:xfrm>
          <a:prstGeom prst="rect">
            <a:avLst/>
          </a:prstGeom>
          <a:noFill/>
          <a:ln w="9525">
            <a:noFill/>
            <a:miter lim="800000"/>
            <a:headEnd/>
            <a:tailEnd/>
          </a:ln>
        </p:spPr>
      </p:pic>
      <p:pic>
        <p:nvPicPr>
          <p:cNvPr id="10253" name="Picture 8" descr="http://tbn0.google.cn/images?q=tbn:buavZD1xNlPLoM:">
            <a:hlinkClick r:id="rId14"/>
          </p:cNvPr>
          <p:cNvPicPr>
            <a:picLocks noChangeAspect="1" noChangeArrowheads="1"/>
          </p:cNvPicPr>
          <p:nvPr/>
        </p:nvPicPr>
        <p:blipFill>
          <a:blip r:embed="rId15"/>
          <a:srcRect/>
          <a:stretch>
            <a:fillRect/>
          </a:stretch>
        </p:blipFill>
        <p:spPr bwMode="auto">
          <a:xfrm>
            <a:off x="4689475" y="3844925"/>
            <a:ext cx="1298575" cy="895350"/>
          </a:xfrm>
          <a:prstGeom prst="rect">
            <a:avLst/>
          </a:prstGeom>
          <a:noFill/>
          <a:ln w="9525">
            <a:noFill/>
            <a:miter lim="800000"/>
            <a:headEnd/>
            <a:tailEnd/>
          </a:ln>
        </p:spPr>
      </p:pic>
      <p:pic>
        <p:nvPicPr>
          <p:cNvPr id="10254" name="图片 46" descr="IHT_big.jpg"/>
          <p:cNvPicPr>
            <a:picLocks noChangeAspect="1"/>
          </p:cNvPicPr>
          <p:nvPr/>
        </p:nvPicPr>
        <p:blipFill>
          <a:blip r:embed="rId16"/>
          <a:srcRect b="9448"/>
          <a:stretch>
            <a:fillRect/>
          </a:stretch>
        </p:blipFill>
        <p:spPr bwMode="auto">
          <a:xfrm>
            <a:off x="5049838" y="925513"/>
            <a:ext cx="1173162" cy="1698625"/>
          </a:xfrm>
          <a:prstGeom prst="rect">
            <a:avLst/>
          </a:prstGeom>
          <a:noFill/>
          <a:ln w="9525">
            <a:noFill/>
            <a:miter lim="800000"/>
            <a:headEnd/>
            <a:tailEnd/>
          </a:ln>
        </p:spPr>
      </p:pic>
      <p:pic>
        <p:nvPicPr>
          <p:cNvPr id="10255" name="图片 47" descr="28e7bac4-950f-4061-aaf8-20f6bd2af98f.jpg"/>
          <p:cNvPicPr>
            <a:picLocks noChangeAspect="1"/>
          </p:cNvPicPr>
          <p:nvPr/>
        </p:nvPicPr>
        <p:blipFill>
          <a:blip r:embed="rId17"/>
          <a:srcRect/>
          <a:stretch>
            <a:fillRect/>
          </a:stretch>
        </p:blipFill>
        <p:spPr bwMode="auto">
          <a:xfrm>
            <a:off x="7896225" y="1185863"/>
            <a:ext cx="1646238" cy="1235075"/>
          </a:xfrm>
          <a:prstGeom prst="rect">
            <a:avLst/>
          </a:prstGeom>
          <a:noFill/>
          <a:ln w="9525">
            <a:noFill/>
            <a:miter lim="800000"/>
            <a:headEnd/>
            <a:tailEnd/>
          </a:ln>
        </p:spPr>
      </p:pic>
      <p:pic>
        <p:nvPicPr>
          <p:cNvPr id="10256" name="图片 48" descr="735390_104541066822_2.jpg"/>
          <p:cNvPicPr>
            <a:picLocks noChangeAspect="1"/>
          </p:cNvPicPr>
          <p:nvPr/>
        </p:nvPicPr>
        <p:blipFill>
          <a:blip r:embed="rId18"/>
          <a:srcRect/>
          <a:stretch>
            <a:fillRect/>
          </a:stretch>
        </p:blipFill>
        <p:spPr bwMode="auto">
          <a:xfrm>
            <a:off x="6443663" y="749300"/>
            <a:ext cx="1366837" cy="1952625"/>
          </a:xfrm>
          <a:prstGeom prst="rect">
            <a:avLst/>
          </a:prstGeom>
          <a:noFill/>
          <a:ln w="9525">
            <a:noFill/>
            <a:miter lim="800000"/>
            <a:headEnd/>
            <a:tailEnd/>
          </a:ln>
        </p:spPr>
      </p:pic>
      <p:pic>
        <p:nvPicPr>
          <p:cNvPr id="10257" name="图片 49" descr="2408634217.jpg"/>
          <p:cNvPicPr>
            <a:picLocks noChangeAspect="1"/>
          </p:cNvPicPr>
          <p:nvPr/>
        </p:nvPicPr>
        <p:blipFill>
          <a:blip r:embed="rId19"/>
          <a:srcRect b="9747"/>
          <a:stretch>
            <a:fillRect/>
          </a:stretch>
        </p:blipFill>
        <p:spPr bwMode="auto">
          <a:xfrm>
            <a:off x="2857500" y="1254125"/>
            <a:ext cx="1960563" cy="1235075"/>
          </a:xfrm>
          <a:prstGeom prst="rect">
            <a:avLst/>
          </a:prstGeom>
          <a:noFill/>
          <a:ln w="9525">
            <a:noFill/>
            <a:miter lim="800000"/>
            <a:headEnd/>
            <a:tailEnd/>
          </a:ln>
        </p:spPr>
      </p:pic>
      <p:sp>
        <p:nvSpPr>
          <p:cNvPr id="10258" name="TextBox 51"/>
          <p:cNvSpPr txBox="1">
            <a:spLocks noChangeArrowheads="1"/>
          </p:cNvSpPr>
          <p:nvPr/>
        </p:nvSpPr>
        <p:spPr bwMode="auto">
          <a:xfrm>
            <a:off x="1206500" y="1111250"/>
            <a:ext cx="614363" cy="1778000"/>
          </a:xfrm>
          <a:prstGeom prst="rect">
            <a:avLst/>
          </a:prstGeom>
          <a:noFill/>
          <a:ln w="9525">
            <a:noFill/>
            <a:miter lim="800000"/>
            <a:headEnd/>
            <a:tailEnd/>
          </a:ln>
        </p:spPr>
        <p:txBody>
          <a:bodyPr vert="eaVert">
            <a:spAutoFit/>
          </a:bodyPr>
          <a:lstStyle/>
          <a:p>
            <a:r>
              <a:rPr lang="zh-CN" altLang="en-US" sz="2800" b="1">
                <a:latin typeface="微软雅黑" pitchFamily="34" charset="-122"/>
                <a:ea typeface="微软雅黑" pitchFamily="34" charset="-122"/>
              </a:rPr>
              <a:t>传统媒体</a:t>
            </a:r>
          </a:p>
        </p:txBody>
      </p:sp>
      <p:cxnSp>
        <p:nvCxnSpPr>
          <p:cNvPr id="56" name="直接连接符 55"/>
          <p:cNvCxnSpPr/>
          <p:nvPr/>
        </p:nvCxnSpPr>
        <p:spPr>
          <a:xfrm rot="5400000">
            <a:off x="1148556" y="1791494"/>
            <a:ext cx="1698625"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5400000">
            <a:off x="1150144" y="5018882"/>
            <a:ext cx="16986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下箭头 57"/>
          <p:cNvSpPr/>
          <p:nvPr/>
        </p:nvSpPr>
        <p:spPr>
          <a:xfrm>
            <a:off x="3055938" y="2990850"/>
            <a:ext cx="646112" cy="496888"/>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下箭头 58"/>
          <p:cNvSpPr/>
          <p:nvPr/>
        </p:nvSpPr>
        <p:spPr>
          <a:xfrm>
            <a:off x="4408488" y="2990850"/>
            <a:ext cx="646112" cy="496888"/>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下箭头 59"/>
          <p:cNvSpPr/>
          <p:nvPr/>
        </p:nvSpPr>
        <p:spPr>
          <a:xfrm>
            <a:off x="5759450" y="2990850"/>
            <a:ext cx="647700" cy="496888"/>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下箭头 60"/>
          <p:cNvSpPr/>
          <p:nvPr/>
        </p:nvSpPr>
        <p:spPr>
          <a:xfrm>
            <a:off x="7112000" y="2990850"/>
            <a:ext cx="647700" cy="496888"/>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2" name="下箭头 61"/>
          <p:cNvSpPr/>
          <p:nvPr/>
        </p:nvSpPr>
        <p:spPr>
          <a:xfrm>
            <a:off x="8464550" y="2990850"/>
            <a:ext cx="646113" cy="496888"/>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7" name="直接连接符 66"/>
          <p:cNvCxnSpPr/>
          <p:nvPr/>
        </p:nvCxnSpPr>
        <p:spPr>
          <a:xfrm>
            <a:off x="2354263" y="5048250"/>
            <a:ext cx="7137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直接连接符 68"/>
          <p:cNvCxnSpPr/>
          <p:nvPr/>
        </p:nvCxnSpPr>
        <p:spPr>
          <a:xfrm rot="5400000">
            <a:off x="2914650" y="4906963"/>
            <a:ext cx="280987" cy="1588"/>
          </a:xfrm>
          <a:prstGeom prst="line">
            <a:avLst/>
          </a:prstGeom>
        </p:spPr>
        <p:style>
          <a:lnRef idx="2">
            <a:schemeClr val="dk1"/>
          </a:lnRef>
          <a:fillRef idx="0">
            <a:schemeClr val="dk1"/>
          </a:fillRef>
          <a:effectRef idx="1">
            <a:schemeClr val="dk1"/>
          </a:effectRef>
          <a:fontRef idx="minor">
            <a:schemeClr val="tx1"/>
          </a:fontRef>
        </p:style>
      </p:cxnSp>
      <p:cxnSp>
        <p:nvCxnSpPr>
          <p:cNvPr id="70" name="直接连接符 69"/>
          <p:cNvCxnSpPr/>
          <p:nvPr/>
        </p:nvCxnSpPr>
        <p:spPr>
          <a:xfrm rot="5400000">
            <a:off x="8952706" y="5188744"/>
            <a:ext cx="282575" cy="1588"/>
          </a:xfrm>
          <a:prstGeom prst="line">
            <a:avLst/>
          </a:prstGeom>
        </p:spPr>
        <p:style>
          <a:lnRef idx="2">
            <a:schemeClr val="dk1"/>
          </a:lnRef>
          <a:fillRef idx="0">
            <a:schemeClr val="dk1"/>
          </a:fillRef>
          <a:effectRef idx="1">
            <a:schemeClr val="dk1"/>
          </a:effectRef>
          <a:fontRef idx="minor">
            <a:schemeClr val="tx1"/>
          </a:fontRef>
        </p:style>
      </p:cxnSp>
      <p:cxnSp>
        <p:nvCxnSpPr>
          <p:cNvPr id="71" name="直接连接符 70"/>
          <p:cNvCxnSpPr/>
          <p:nvPr/>
        </p:nvCxnSpPr>
        <p:spPr>
          <a:xfrm rot="5400000">
            <a:off x="8322469" y="4906169"/>
            <a:ext cx="282575" cy="1587"/>
          </a:xfrm>
          <a:prstGeom prst="line">
            <a:avLst/>
          </a:prstGeom>
        </p:spPr>
        <p:style>
          <a:lnRef idx="2">
            <a:schemeClr val="dk1"/>
          </a:lnRef>
          <a:fillRef idx="0">
            <a:schemeClr val="dk1"/>
          </a:fillRef>
          <a:effectRef idx="1">
            <a:schemeClr val="dk1"/>
          </a:effectRef>
          <a:fontRef idx="minor">
            <a:schemeClr val="tx1"/>
          </a:fontRef>
        </p:style>
      </p:cxnSp>
      <p:cxnSp>
        <p:nvCxnSpPr>
          <p:cNvPr id="72" name="直接连接符 71"/>
          <p:cNvCxnSpPr/>
          <p:nvPr/>
        </p:nvCxnSpPr>
        <p:spPr>
          <a:xfrm rot="5400000">
            <a:off x="5066506" y="5188744"/>
            <a:ext cx="282575" cy="1588"/>
          </a:xfrm>
          <a:prstGeom prst="line">
            <a:avLst/>
          </a:prstGeom>
        </p:spPr>
        <p:style>
          <a:lnRef idx="2">
            <a:schemeClr val="dk1"/>
          </a:lnRef>
          <a:fillRef idx="0">
            <a:schemeClr val="dk1"/>
          </a:fillRef>
          <a:effectRef idx="1">
            <a:schemeClr val="dk1"/>
          </a:effectRef>
          <a:fontRef idx="minor">
            <a:schemeClr val="tx1"/>
          </a:fontRef>
        </p:style>
      </p:cxnSp>
      <p:cxnSp>
        <p:nvCxnSpPr>
          <p:cNvPr id="73" name="直接连接符 72"/>
          <p:cNvCxnSpPr/>
          <p:nvPr/>
        </p:nvCxnSpPr>
        <p:spPr>
          <a:xfrm rot="5400000">
            <a:off x="5347494" y="4906169"/>
            <a:ext cx="282575" cy="1587"/>
          </a:xfrm>
          <a:prstGeom prst="line">
            <a:avLst/>
          </a:prstGeom>
        </p:spPr>
        <p:style>
          <a:lnRef idx="2">
            <a:schemeClr val="dk1"/>
          </a:lnRef>
          <a:fillRef idx="0">
            <a:schemeClr val="dk1"/>
          </a:fillRef>
          <a:effectRef idx="1">
            <a:schemeClr val="dk1"/>
          </a:effectRef>
          <a:fontRef idx="minor">
            <a:schemeClr val="tx1"/>
          </a:fontRef>
        </p:style>
      </p:cxnSp>
      <p:cxnSp>
        <p:nvCxnSpPr>
          <p:cNvPr id="74" name="直接连接符 73"/>
          <p:cNvCxnSpPr/>
          <p:nvPr/>
        </p:nvCxnSpPr>
        <p:spPr>
          <a:xfrm rot="5400000">
            <a:off x="6561931" y="4880769"/>
            <a:ext cx="282575" cy="1588"/>
          </a:xfrm>
          <a:prstGeom prst="line">
            <a:avLst/>
          </a:prstGeom>
        </p:spPr>
        <p:style>
          <a:lnRef idx="2">
            <a:schemeClr val="dk1"/>
          </a:lnRef>
          <a:fillRef idx="0">
            <a:schemeClr val="dk1"/>
          </a:fillRef>
          <a:effectRef idx="1">
            <a:schemeClr val="dk1"/>
          </a:effectRef>
          <a:fontRef idx="minor">
            <a:schemeClr val="tx1"/>
          </a:fontRef>
        </p:style>
      </p:cxnSp>
      <p:cxnSp>
        <p:nvCxnSpPr>
          <p:cNvPr id="75" name="直接连接符 74"/>
          <p:cNvCxnSpPr/>
          <p:nvPr/>
        </p:nvCxnSpPr>
        <p:spPr>
          <a:xfrm rot="5400000">
            <a:off x="3219450" y="5211763"/>
            <a:ext cx="280987" cy="1588"/>
          </a:xfrm>
          <a:prstGeom prst="line">
            <a:avLst/>
          </a:prstGeom>
        </p:spPr>
        <p:style>
          <a:lnRef idx="2">
            <a:schemeClr val="dk1"/>
          </a:lnRef>
          <a:fillRef idx="0">
            <a:schemeClr val="dk1"/>
          </a:fillRef>
          <a:effectRef idx="1">
            <a:schemeClr val="dk1"/>
          </a:effectRef>
          <a:fontRef idx="minor">
            <a:schemeClr val="tx1"/>
          </a:fontRef>
        </p:style>
      </p:cxnSp>
      <p:cxnSp>
        <p:nvCxnSpPr>
          <p:cNvPr id="76" name="直接连接符 75"/>
          <p:cNvCxnSpPr/>
          <p:nvPr/>
        </p:nvCxnSpPr>
        <p:spPr>
          <a:xfrm rot="5400000">
            <a:off x="6971506" y="5188744"/>
            <a:ext cx="282575" cy="1588"/>
          </a:xfrm>
          <a:prstGeom prst="line">
            <a:avLst/>
          </a:prstGeom>
        </p:spPr>
        <p:style>
          <a:lnRef idx="2">
            <a:schemeClr val="dk1"/>
          </a:lnRef>
          <a:fillRef idx="0">
            <a:schemeClr val="dk1"/>
          </a:fillRef>
          <a:effectRef idx="1">
            <a:schemeClr val="dk1"/>
          </a:effectRef>
          <a:fontRef idx="minor">
            <a:schemeClr val="tx1"/>
          </a:fontRef>
        </p:style>
      </p:cxnSp>
      <p:sp>
        <p:nvSpPr>
          <p:cNvPr id="10275" name="TextBox 77"/>
          <p:cNvSpPr txBox="1">
            <a:spLocks noChangeArrowheads="1"/>
          </p:cNvSpPr>
          <p:nvPr/>
        </p:nvSpPr>
        <p:spPr bwMode="auto">
          <a:xfrm>
            <a:off x="3702050" y="4995863"/>
            <a:ext cx="1255713" cy="400050"/>
          </a:xfrm>
          <a:prstGeom prst="rect">
            <a:avLst/>
          </a:prstGeom>
          <a:noFill/>
          <a:ln w="9525">
            <a:noFill/>
            <a:miter lim="800000"/>
            <a:headEnd/>
            <a:tailEnd/>
          </a:ln>
        </p:spPr>
        <p:txBody>
          <a:bodyPr>
            <a:spAutoFit/>
          </a:bodyPr>
          <a:lstStyle/>
          <a:p>
            <a:r>
              <a:rPr lang="en-US" altLang="zh-CN" sz="2000" b="1">
                <a:latin typeface="Arial Rounded MT Bold" pitchFamily="34" charset="0"/>
              </a:rPr>
              <a:t>Internet</a:t>
            </a:r>
            <a:endParaRPr lang="zh-CN" altLang="en-US" sz="2000" b="1">
              <a:latin typeface="Arial Rounded MT Bold" pitchFamily="34" charset="0"/>
            </a:endParaRPr>
          </a:p>
        </p:txBody>
      </p:sp>
    </p:spTree>
    <p:custDataLst>
      <p:tags r:id="rId1"/>
    </p:custData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2.4"/>
</p:tagLst>
</file>

<file path=ppt/tags/tag11.xml><?xml version="1.0" encoding="utf-8"?>
<p:tagLst xmlns:a="http://schemas.openxmlformats.org/drawingml/2006/main" xmlns:r="http://schemas.openxmlformats.org/officeDocument/2006/relationships" xmlns:p="http://schemas.openxmlformats.org/presentationml/2006/main">
  <p:tag name="TIMING" val="|2.4"/>
</p:tagLst>
</file>

<file path=ppt/tags/tag12.xml><?xml version="1.0" encoding="utf-8"?>
<p:tagLst xmlns:a="http://schemas.openxmlformats.org/drawingml/2006/main" xmlns:r="http://schemas.openxmlformats.org/officeDocument/2006/relationships" xmlns:p="http://schemas.openxmlformats.org/presentationml/2006/main">
  <p:tag name="TIMING" val="|2.4"/>
</p:tagLst>
</file>

<file path=ppt/tags/tag13.xml><?xml version="1.0" encoding="utf-8"?>
<p:tagLst xmlns:a="http://schemas.openxmlformats.org/drawingml/2006/main" xmlns:r="http://schemas.openxmlformats.org/officeDocument/2006/relationships" xmlns:p="http://schemas.openxmlformats.org/presentationml/2006/main">
  <p:tag name="TIMING" val="|2.4"/>
</p:tagLst>
</file>

<file path=ppt/tags/tag14.xml><?xml version="1.0" encoding="utf-8"?>
<p:tagLst xmlns:a="http://schemas.openxmlformats.org/drawingml/2006/main" xmlns:r="http://schemas.openxmlformats.org/officeDocument/2006/relationships" xmlns:p="http://schemas.openxmlformats.org/presentationml/2006/main">
  <p:tag name="TIMING" val="|2.4"/>
</p:tagLst>
</file>

<file path=ppt/tags/tag15.xml><?xml version="1.0" encoding="utf-8"?>
<p:tagLst xmlns:a="http://schemas.openxmlformats.org/drawingml/2006/main" xmlns:r="http://schemas.openxmlformats.org/officeDocument/2006/relationships" xmlns:p="http://schemas.openxmlformats.org/presentationml/2006/main">
  <p:tag name="TIMING" val="|2.4"/>
</p:tagLst>
</file>

<file path=ppt/tags/tag16.xml><?xml version="1.0" encoding="utf-8"?>
<p:tagLst xmlns:a="http://schemas.openxmlformats.org/drawingml/2006/main" xmlns:r="http://schemas.openxmlformats.org/officeDocument/2006/relationships" xmlns:p="http://schemas.openxmlformats.org/presentationml/2006/main">
  <p:tag name="TIMING" val="|2.4"/>
</p:tagLst>
</file>

<file path=ppt/tags/tag17.xml><?xml version="1.0" encoding="utf-8"?>
<p:tagLst xmlns:a="http://schemas.openxmlformats.org/drawingml/2006/main" xmlns:r="http://schemas.openxmlformats.org/officeDocument/2006/relationships" xmlns:p="http://schemas.openxmlformats.org/presentationml/2006/main">
  <p:tag name="TIMING" val="|2.4"/>
</p:tagLst>
</file>

<file path=ppt/tags/tag18.xml><?xml version="1.0" encoding="utf-8"?>
<p:tagLst xmlns:a="http://schemas.openxmlformats.org/drawingml/2006/main" xmlns:r="http://schemas.openxmlformats.org/officeDocument/2006/relationships" xmlns:p="http://schemas.openxmlformats.org/presentationml/2006/main">
  <p:tag name="TIMING" val="|2.4"/>
</p:tagLst>
</file>

<file path=ppt/tags/tag19.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ags/tag20.xml><?xml version="1.0" encoding="utf-8"?>
<p:tagLst xmlns:a="http://schemas.openxmlformats.org/drawingml/2006/main" xmlns:r="http://schemas.openxmlformats.org/officeDocument/2006/relationships" xmlns:p="http://schemas.openxmlformats.org/presentationml/2006/main">
  <p:tag name="TIMING" val="|2.4"/>
</p:tagLst>
</file>

<file path=ppt/tags/tag21.xml><?xml version="1.0" encoding="utf-8"?>
<p:tagLst xmlns:a="http://schemas.openxmlformats.org/drawingml/2006/main" xmlns:r="http://schemas.openxmlformats.org/officeDocument/2006/relationships" xmlns:p="http://schemas.openxmlformats.org/presentationml/2006/main">
  <p:tag name="TIMING" val="|2.4"/>
</p:tagLst>
</file>

<file path=ppt/tags/tag3.xml><?xml version="1.0" encoding="utf-8"?>
<p:tagLst xmlns:a="http://schemas.openxmlformats.org/drawingml/2006/main" xmlns:r="http://schemas.openxmlformats.org/officeDocument/2006/relationships" xmlns:p="http://schemas.openxmlformats.org/presentationml/2006/main">
  <p:tag name="TIMING" val="|2.4"/>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2.4"/>
</p:tagLst>
</file>

<file path=ppt/tags/tag7.xml><?xml version="1.0" encoding="utf-8"?>
<p:tagLst xmlns:a="http://schemas.openxmlformats.org/drawingml/2006/main" xmlns:r="http://schemas.openxmlformats.org/officeDocument/2006/relationships" xmlns:p="http://schemas.openxmlformats.org/presentationml/2006/main">
  <p:tag name="TIMING" val="|2.4"/>
</p:tagLst>
</file>

<file path=ppt/tags/tag8.xml><?xml version="1.0" encoding="utf-8"?>
<p:tagLst xmlns:a="http://schemas.openxmlformats.org/drawingml/2006/main" xmlns:r="http://schemas.openxmlformats.org/officeDocument/2006/relationships" xmlns:p="http://schemas.openxmlformats.org/presentationml/2006/main">
  <p:tag name="TIMING" val="|2.4"/>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1509</Words>
  <Application>Microsoft Office PowerPoint</Application>
  <PresentationFormat>自定义</PresentationFormat>
  <Paragraphs>326</Paragraphs>
  <Slides>27</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Arial</vt:lpstr>
      <vt:lpstr>宋体</vt:lpstr>
      <vt:lpstr>Calibri</vt:lpstr>
      <vt:lpstr>微软雅黑</vt:lpstr>
      <vt:lpstr>华文新魏</vt:lpstr>
      <vt:lpstr>Wingdings</vt:lpstr>
      <vt:lpstr>Arial Rounded MT Bold</vt:lpstr>
      <vt:lpstr>ヒラギノ角ゴ Pro W3</vt:lpstr>
      <vt:lpstr>Arial Unicode MS</vt:lpstr>
      <vt:lpstr>华文中宋</vt:lpstr>
      <vt:lpstr>Times New Roman</vt:lpstr>
      <vt:lpstr>方正书宋简体</vt: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Company>hua shi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wd</dc:creator>
  <cp:lastModifiedBy>YFW</cp:lastModifiedBy>
  <cp:revision>332</cp:revision>
  <dcterms:created xsi:type="dcterms:W3CDTF">2009-01-05T03:06:54Z</dcterms:created>
  <dcterms:modified xsi:type="dcterms:W3CDTF">2009-11-23T13:45:23Z</dcterms:modified>
</cp:coreProperties>
</file>