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9" r:id="rId10"/>
    <p:sldId id="264" r:id="rId11"/>
    <p:sldId id="265" r:id="rId12"/>
    <p:sldId id="270" r:id="rId13"/>
    <p:sldId id="263" r:id="rId14"/>
    <p:sldId id="267" r:id="rId15"/>
    <p:sldId id="26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D33FB-7B9C-42AB-B9E2-6F12FDFB4DD7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7871D-45EC-4BC9-82DF-9FF49C6C58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5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871D-45EC-4BC9-82DF-9FF49C6C58C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心意是保温杯、围巾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7871D-45EC-4BC9-82DF-9FF49C6C58C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995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611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11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86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87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84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049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59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855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04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52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50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28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98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8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121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29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15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D5346D-E6E4-47F7-990A-68DA781BA718}" type="datetimeFigureOut">
              <a:rPr lang="zh-CN" altLang="en-US" smtClean="0"/>
              <a:t>2013/12/22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EF44950-9D2D-4FAD-8AFE-F4092CC0AA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57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microsoft.com/office/2007/relationships/hdphoto" Target="../media/hdphoto5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0010" y="2093913"/>
            <a:ext cx="77724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两岸文化</a:t>
            </a: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/>
            </a:r>
            <a:b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sz="4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/>
            </a:r>
            <a:br>
              <a:rPr lang="en-US" altLang="zh-CN" sz="4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zh-CN" altLang="en-US" sz="4400" dirty="0">
                <a:latin typeface="华文细黑" panose="02010600040101010101" pitchFamily="2" charset="-122"/>
                <a:ea typeface="华文细黑" panose="02010600040101010101" pitchFamily="2" charset="-122"/>
              </a:rPr>
              <a:t>迷你剧</a:t>
            </a:r>
            <a:r>
              <a:rPr lang="en-US" altLang="zh-CN" sz="4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/>
            </a:r>
            <a:br>
              <a:rPr lang="en-US" altLang="zh-CN" sz="4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/>
            </a:r>
            <a:b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</a:b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《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我们恋爱吧</a:t>
            </a:r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》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434">
            <a:off x="5974135" y="2773038"/>
            <a:ext cx="1678158" cy="125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2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第三幕 见父母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4401" y="685801"/>
            <a:ext cx="7796030" cy="331118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薛挑了个黄道吉日的良辰吉时带着云艳去见在台南的父母家里吃饭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188" y="3150870"/>
            <a:ext cx="3552825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48641" y="726086"/>
            <a:ext cx="7796030" cy="553755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薛：这就是我经常跟你们提到的云艳</a:t>
            </a:r>
            <a:endParaRPr lang="en-US" altLang="zh-CN" dirty="0" smtClean="0"/>
          </a:p>
          <a:p>
            <a:r>
              <a:rPr lang="zh-CN" altLang="en-US" dirty="0" smtClean="0"/>
              <a:t>王：叔叔阿姨你们好，我</a:t>
            </a:r>
            <a:r>
              <a:rPr lang="zh-CN" altLang="en-US" dirty="0" smtClean="0"/>
              <a:t>是云</a:t>
            </a:r>
            <a:r>
              <a:rPr lang="zh-CN" altLang="en-US" dirty="0" smtClean="0"/>
              <a:t>艳</a:t>
            </a:r>
            <a:endParaRPr lang="en-US" altLang="zh-CN" dirty="0" smtClean="0"/>
          </a:p>
          <a:p>
            <a:r>
              <a:rPr lang="zh-CN" altLang="en-US" dirty="0" smtClean="0"/>
              <a:t>薛妈：（开唱）真正高兴</a:t>
            </a:r>
            <a:r>
              <a:rPr lang="en-US" altLang="zh-CN" dirty="0" smtClean="0"/>
              <a:t>……</a:t>
            </a:r>
          </a:p>
          <a:p>
            <a:r>
              <a:rPr lang="zh-CN" altLang="en-US" dirty="0" smtClean="0"/>
              <a:t>王：额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阿姨，这是我带给你们的心意！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        （转向薛）博文，你爸爸好眼熟啊</a:t>
            </a:r>
            <a:endParaRPr lang="en-US" altLang="zh-CN" dirty="0" smtClean="0"/>
          </a:p>
          <a:p>
            <a:r>
              <a:rPr lang="zh-CN" altLang="en-US" dirty="0" smtClean="0"/>
              <a:t>薛：我爸是长得有一点像月老了啦</a:t>
            </a:r>
            <a:endParaRPr lang="en-US" altLang="zh-CN" dirty="0" smtClean="0"/>
          </a:p>
          <a:p>
            <a:r>
              <a:rPr lang="zh-CN" altLang="en-US" dirty="0" smtClean="0"/>
              <a:t>薛妈：哎哟，太客气了，带什么礼物呢？紧来吃饭</a:t>
            </a:r>
            <a:r>
              <a:rPr lang="en-US" altLang="zh-CN" dirty="0" smtClean="0"/>
              <a:t>~</a:t>
            </a:r>
            <a:r>
              <a:rPr lang="zh-CN" altLang="en-US" dirty="0" smtClean="0"/>
              <a:t>（台语）</a:t>
            </a:r>
            <a:endParaRPr lang="en-US" altLang="zh-CN" dirty="0" smtClean="0"/>
          </a:p>
          <a:p>
            <a:r>
              <a:rPr lang="zh-CN" altLang="en-US" dirty="0"/>
              <a:t>云</a:t>
            </a:r>
            <a:r>
              <a:rPr lang="zh-CN" altLang="en-US" dirty="0" smtClean="0"/>
              <a:t>艳迟疑地看着博文，博文解释说是吃饭的意思。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（餐桌上）</a:t>
            </a:r>
            <a:endParaRPr lang="en-US" altLang="zh-CN" dirty="0" smtClean="0"/>
          </a:p>
          <a:p>
            <a:r>
              <a:rPr lang="zh-CN" altLang="en-US" dirty="0" smtClean="0"/>
              <a:t>薛妈：你喜不喜欢吃土豆？</a:t>
            </a:r>
            <a:endParaRPr lang="en-US" altLang="zh-CN" dirty="0" smtClean="0"/>
          </a:p>
          <a:p>
            <a:r>
              <a:rPr lang="zh-CN" altLang="en-US" dirty="0" smtClean="0"/>
              <a:t>王：喜欢啊，土豆切丝，青椒炒土豆都不错。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906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/>
          <p:cNvSpPr/>
          <p:nvPr/>
        </p:nvSpPr>
        <p:spPr>
          <a:xfrm>
            <a:off x="1121701" y="501206"/>
            <a:ext cx="5805714" cy="4978400"/>
          </a:xfrm>
          <a:prstGeom prst="ellipse">
            <a:avLst/>
          </a:prstGeom>
          <a:solidFill>
            <a:srgbClr val="FF505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360" y="2343996"/>
            <a:ext cx="1659594" cy="13030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82" y="4000922"/>
            <a:ext cx="1654402" cy="123920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5" y="1125344"/>
            <a:ext cx="1058889" cy="57820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52" y="794048"/>
            <a:ext cx="1654402" cy="124080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8" r="1351"/>
          <a:stretch/>
        </p:blipFill>
        <p:spPr>
          <a:xfrm>
            <a:off x="5159911" y="2401213"/>
            <a:ext cx="1599246" cy="1042741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0" y="2707139"/>
            <a:ext cx="102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三杯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雞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466117" y="0"/>
            <a:ext cx="1219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蔥燒魚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27415" y="2707139"/>
            <a:ext cx="134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空心菜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381380" y="4478137"/>
            <a:ext cx="115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菜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輔蛋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278613" y="3521650"/>
            <a:ext cx="177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鳳梨苦瓜雞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2" r="8604"/>
          <a:stretch/>
        </p:blipFill>
        <p:spPr>
          <a:xfrm>
            <a:off x="3306582" y="2255793"/>
            <a:ext cx="1596572" cy="133358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32" y="3714126"/>
            <a:ext cx="2851215" cy="18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8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384313" y="508916"/>
            <a:ext cx="7960358" cy="1518667"/>
          </a:xfrm>
        </p:spPr>
        <p:txBody>
          <a:bodyPr>
            <a:normAutofit/>
          </a:bodyPr>
          <a:lstStyle/>
          <a:p>
            <a:r>
              <a:rPr lang="zh-CN" altLang="en-US" dirty="0"/>
              <a:t>薛妈：你喜不喜欢吃土豆？</a:t>
            </a:r>
            <a:endParaRPr lang="en-US" altLang="zh-CN" dirty="0"/>
          </a:p>
          <a:p>
            <a:r>
              <a:rPr lang="zh-CN" altLang="en-US" dirty="0"/>
              <a:t>王：喜欢啊，土豆切丝，青椒炒土豆都不错。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4" y="1277990"/>
            <a:ext cx="3628858" cy="2721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85" y="960120"/>
            <a:ext cx="3395778" cy="24104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雲朵形圖說文字 15"/>
          <p:cNvSpPr/>
          <p:nvPr/>
        </p:nvSpPr>
        <p:spPr>
          <a:xfrm>
            <a:off x="86486" y="960120"/>
            <a:ext cx="4977872" cy="4108848"/>
          </a:xfrm>
          <a:prstGeom prst="cloudCallout">
            <a:avLst>
              <a:gd name="adj1" fmla="val 31045"/>
              <a:gd name="adj2" fmla="val 507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16"/>
          <p:cNvSpPr txBox="1"/>
          <p:nvPr/>
        </p:nvSpPr>
        <p:spPr>
          <a:xfrm>
            <a:off x="1056171" y="3809382"/>
            <a:ext cx="26261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土豆不是長這樣嗎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??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怎麼切絲</a:t>
            </a:r>
            <a:endPara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18"/>
          <p:cNvSpPr txBox="1"/>
          <p:nvPr/>
        </p:nvSpPr>
        <p:spPr>
          <a:xfrm>
            <a:off x="3224449" y="5137107"/>
            <a:ext cx="15244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薛媽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心想</a:t>
            </a:r>
            <a:endParaRPr lang="zh-TW" altLang="en-US" sz="2500" dirty="0"/>
          </a:p>
        </p:txBody>
      </p:sp>
      <p:sp>
        <p:nvSpPr>
          <p:cNvPr id="9" name="文字方塊 19"/>
          <p:cNvSpPr txBox="1"/>
          <p:nvPr/>
        </p:nvSpPr>
        <p:spPr>
          <a:xfrm>
            <a:off x="5136527" y="5061072"/>
            <a:ext cx="24568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云艷所指的土豆</a:t>
            </a:r>
            <a:endParaRPr lang="zh-TW" altLang="en-US" sz="2500" dirty="0"/>
          </a:p>
        </p:txBody>
      </p:sp>
      <p:sp>
        <p:nvSpPr>
          <p:cNvPr id="10" name="向下箭號 20"/>
          <p:cNvSpPr/>
          <p:nvPr/>
        </p:nvSpPr>
        <p:spPr>
          <a:xfrm rot="12746025">
            <a:off x="5863255" y="3491289"/>
            <a:ext cx="1335315" cy="149796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4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sz="quarter" idx="13"/>
          </p:nvPr>
        </p:nvSpPr>
        <p:spPr>
          <a:xfrm>
            <a:off x="514351" y="377190"/>
            <a:ext cx="7796030" cy="4997395"/>
          </a:xfrm>
        </p:spPr>
        <p:txBody>
          <a:bodyPr>
            <a:normAutofit lnSpcReduction="10000"/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薛</a:t>
            </a:r>
            <a:r>
              <a:rPr lang="zh-CN" altLang="en-US" dirty="0"/>
              <a:t>爸</a:t>
            </a:r>
            <a:r>
              <a:rPr lang="zh-CN" altLang="en-US" dirty="0" smtClean="0"/>
              <a:t>：云艳，你以后怎么打算，留在台湾么？</a:t>
            </a:r>
            <a:endParaRPr lang="en-US" altLang="zh-CN" dirty="0" smtClean="0"/>
          </a:p>
          <a:p>
            <a:r>
              <a:rPr lang="zh-CN" altLang="en-US" dirty="0" smtClean="0"/>
              <a:t>王：我肯定是要在大陆发展的，因为我们家只有我一个孩子。</a:t>
            </a:r>
            <a:endParaRPr lang="en-US" altLang="zh-CN" dirty="0" smtClean="0"/>
          </a:p>
          <a:p>
            <a:r>
              <a:rPr lang="zh-CN" altLang="en-US" dirty="0"/>
              <a:t>薛</a:t>
            </a:r>
            <a:r>
              <a:rPr lang="zh-CN" altLang="en-US" dirty="0" smtClean="0"/>
              <a:t>爸：我家虽然有两个孩子，但是我们家族事业做的很大，肯定还是要让博文来接。所以他也一定是要留在台湾发展。</a:t>
            </a:r>
            <a:endParaRPr lang="en-US" altLang="zh-CN" dirty="0" smtClean="0"/>
          </a:p>
          <a:p>
            <a:r>
              <a:rPr lang="zh-CN" altLang="en-US" dirty="0" smtClean="0"/>
              <a:t>薛：爸，吃饭就吃饭，干嘛要谈那么严肃的问题？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解签</a:t>
            </a:r>
            <a:r>
              <a:rPr lang="zh-CN" altLang="en-US" dirty="0" smtClean="0"/>
              <a:t>人乱入：虽然他们两个很相爱，但由于地域以及一些来自家庭的问题，他们的未来究竟将何去何从？欲知后事请参加上海交通大学第三届台湾留学生冬令营！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58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0182" y="2090530"/>
            <a:ext cx="1380710" cy="1151965"/>
          </a:xfrm>
        </p:spPr>
        <p:txBody>
          <a:bodyPr/>
          <a:lstStyle/>
          <a:p>
            <a:r>
              <a:rPr lang="en-US" altLang="zh-CN" dirty="0" smtClean="0"/>
              <a:t>END</a:t>
            </a:r>
            <a:endParaRPr lang="zh-CN" altLang="en-US" dirty="0"/>
          </a:p>
        </p:txBody>
      </p:sp>
      <p:pic>
        <p:nvPicPr>
          <p:cNvPr id="4" name="张震岳 - 再见">
            <a:hlinkClick r:id="" action="ppaction://media"/>
          </p:cNvPr>
          <p:cNvPicPr>
            <a:picLocks noGrp="1" noChangeAspect="1"/>
          </p:cNvPicPr>
          <p:nvPr>
            <p:ph sz="quarter" idx="13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9076" y="6118156"/>
            <a:ext cx="609600" cy="609600"/>
          </a:xfrm>
        </p:spPr>
      </p:pic>
      <p:sp>
        <p:nvSpPr>
          <p:cNvPr id="5" name="文本框 4"/>
          <p:cNvSpPr txBox="1"/>
          <p:nvPr/>
        </p:nvSpPr>
        <p:spPr>
          <a:xfrm>
            <a:off x="3002516" y="6858000"/>
            <a:ext cx="49215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演职</a:t>
            </a:r>
            <a:r>
              <a:rPr lang="zh-CN" altLang="en-US" dirty="0" smtClean="0"/>
              <a:t>人员表</a:t>
            </a:r>
            <a:endParaRPr lang="en-US" altLang="zh-CN" dirty="0" smtClean="0"/>
          </a:p>
          <a:p>
            <a:r>
              <a:rPr lang="en-US" altLang="zh-CN" dirty="0" smtClean="0"/>
              <a:t>PPT</a:t>
            </a:r>
            <a:r>
              <a:rPr lang="zh-CN" altLang="en-US" dirty="0" smtClean="0"/>
              <a:t>制作</a:t>
            </a:r>
            <a:r>
              <a:rPr lang="en-US" altLang="zh-CN" dirty="0" smtClean="0"/>
              <a:t>		</a:t>
            </a:r>
            <a:r>
              <a:rPr lang="zh-CN" altLang="en-US" dirty="0" smtClean="0"/>
              <a:t>黄诗豪</a:t>
            </a:r>
            <a:endParaRPr lang="en-US" altLang="zh-CN" dirty="0" smtClean="0"/>
          </a:p>
          <a:p>
            <a:r>
              <a:rPr lang="zh-CN" altLang="en-US" dirty="0" smtClean="0"/>
              <a:t>旁白 </a:t>
            </a:r>
            <a:r>
              <a:rPr lang="en-US" altLang="zh-CN" dirty="0" smtClean="0"/>
              <a:t>		</a:t>
            </a:r>
            <a:r>
              <a:rPr lang="zh-CN" altLang="en-US" dirty="0" smtClean="0"/>
              <a:t>黄诗豪 林依蓉</a:t>
            </a:r>
            <a:endParaRPr lang="en-US" altLang="zh-CN" dirty="0" smtClean="0"/>
          </a:p>
          <a:p>
            <a:r>
              <a:rPr lang="zh-CN" altLang="en-US" dirty="0" smtClean="0"/>
              <a:t>薛博文（男主）</a:t>
            </a:r>
            <a:r>
              <a:rPr lang="en-US" altLang="zh-CN" dirty="0" smtClean="0"/>
              <a:t>	</a:t>
            </a:r>
            <a:r>
              <a:rPr lang="zh-CN" altLang="en-US" dirty="0" smtClean="0"/>
              <a:t>薛博文</a:t>
            </a:r>
            <a:endParaRPr lang="en-US" altLang="zh-CN" dirty="0" smtClean="0"/>
          </a:p>
          <a:p>
            <a:r>
              <a:rPr lang="zh-CN" altLang="en-US" dirty="0" smtClean="0"/>
              <a:t>王云艳（女主）</a:t>
            </a:r>
            <a:r>
              <a:rPr lang="en-US" altLang="zh-CN" dirty="0" smtClean="0"/>
              <a:t>	</a:t>
            </a:r>
            <a:r>
              <a:rPr lang="zh-CN" altLang="en-US" dirty="0" smtClean="0"/>
              <a:t>王云艳</a:t>
            </a:r>
            <a:endParaRPr lang="en-US" altLang="zh-CN" dirty="0" smtClean="0"/>
          </a:p>
          <a:p>
            <a:r>
              <a:rPr lang="zh-CN" altLang="en-US" dirty="0"/>
              <a:t>薛</a:t>
            </a:r>
            <a:r>
              <a:rPr lang="zh-CN" altLang="en-US" dirty="0" smtClean="0"/>
              <a:t>爸</a:t>
            </a:r>
            <a:r>
              <a:rPr lang="en-US" altLang="zh-CN" dirty="0" smtClean="0"/>
              <a:t>/</a:t>
            </a:r>
            <a:r>
              <a:rPr lang="zh-CN" altLang="en-US" dirty="0" smtClean="0"/>
              <a:t>神明</a:t>
            </a:r>
            <a:r>
              <a:rPr lang="en-US" altLang="zh-CN" dirty="0" smtClean="0"/>
              <a:t>	</a:t>
            </a:r>
            <a:r>
              <a:rPr lang="zh-CN" altLang="en-US" dirty="0" smtClean="0"/>
              <a:t>涂志坚</a:t>
            </a:r>
            <a:endParaRPr lang="en-US" altLang="zh-CN" dirty="0" smtClean="0"/>
          </a:p>
          <a:p>
            <a:r>
              <a:rPr lang="zh-CN" altLang="en-US" dirty="0" smtClean="0"/>
              <a:t>薛妈</a:t>
            </a:r>
            <a:r>
              <a:rPr lang="en-US" altLang="zh-CN" dirty="0" smtClean="0"/>
              <a:t>/</a:t>
            </a:r>
            <a:r>
              <a:rPr lang="zh-CN" altLang="en-US" dirty="0" smtClean="0"/>
              <a:t>美女</a:t>
            </a:r>
            <a:r>
              <a:rPr lang="en-US" altLang="zh-CN" dirty="0" smtClean="0"/>
              <a:t>	</a:t>
            </a:r>
            <a:r>
              <a:rPr lang="zh-CN" altLang="en-US" dirty="0" smtClean="0"/>
              <a:t>张齐庭</a:t>
            </a:r>
            <a:endParaRPr lang="en-US" altLang="zh-CN" dirty="0" smtClean="0"/>
          </a:p>
          <a:p>
            <a:r>
              <a:rPr lang="zh-CN" altLang="en-US" dirty="0"/>
              <a:t>解签</a:t>
            </a:r>
            <a:r>
              <a:rPr lang="zh-CN" altLang="en-US" dirty="0" smtClean="0"/>
              <a:t>人</a:t>
            </a:r>
            <a:r>
              <a:rPr lang="en-US" altLang="zh-CN" dirty="0" smtClean="0"/>
              <a:t>		</a:t>
            </a:r>
            <a:r>
              <a:rPr lang="zh-CN" altLang="en-US" dirty="0" smtClean="0"/>
              <a:t>石玉山</a:t>
            </a:r>
            <a:endParaRPr lang="en-US" altLang="zh-CN" dirty="0" smtClean="0"/>
          </a:p>
          <a:p>
            <a:r>
              <a:rPr lang="zh-CN" altLang="en-US" dirty="0" smtClean="0"/>
              <a:t>舞者</a:t>
            </a:r>
            <a:r>
              <a:rPr lang="en-US" altLang="zh-CN" dirty="0" smtClean="0"/>
              <a:t>		</a:t>
            </a:r>
            <a:r>
              <a:rPr lang="zh-CN" altLang="en-US" dirty="0" smtClean="0"/>
              <a:t>张婉庭 涂志坚 王云艳 薛博文</a:t>
            </a:r>
            <a:endParaRPr lang="en-US" altLang="zh-CN" dirty="0" smtClean="0"/>
          </a:p>
          <a:p>
            <a:r>
              <a:rPr lang="zh-CN" altLang="en-US" dirty="0" smtClean="0"/>
              <a:t>其他卡斯</a:t>
            </a:r>
            <a:r>
              <a:rPr lang="en-US" altLang="zh-CN" dirty="0" smtClean="0"/>
              <a:t>	</a:t>
            </a:r>
            <a:r>
              <a:rPr lang="zh-CN" altLang="en-US" dirty="0" smtClean="0"/>
              <a:t>黄韵茹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08578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-0.01771 -0.8375 " pathEditMode="relative" rAng="0" ptsTypes="AA">
                                      <p:cBhvr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4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第一幕 初识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14351" y="1540756"/>
            <a:ext cx="7796030" cy="1022704"/>
          </a:xfrm>
        </p:spPr>
        <p:txBody>
          <a:bodyPr/>
          <a:lstStyle/>
          <a:p>
            <a:r>
              <a:rPr lang="zh-CN" altLang="en-US" dirty="0" smtClean="0">
                <a:latin typeface="+mn-ea"/>
              </a:rPr>
              <a:t>小王作为大陆交流学生来到台湾交通大学，第一次听说了</a:t>
            </a:r>
            <a:r>
              <a:rPr lang="en-US" altLang="zh-CN" dirty="0" err="1" smtClean="0">
                <a:latin typeface="+mn-ea"/>
              </a:rPr>
              <a:t>facebook</a:t>
            </a:r>
            <a:r>
              <a:rPr lang="zh-CN" altLang="en-US" dirty="0" smtClean="0">
                <a:latin typeface="+mn-ea"/>
              </a:rPr>
              <a:t>，于是上网自由浏览</a:t>
            </a:r>
            <a:r>
              <a:rPr lang="en-US" altLang="zh-CN" dirty="0" smtClean="0">
                <a:latin typeface="+mn-ea"/>
              </a:rPr>
              <a:t>FACEBOOK</a:t>
            </a:r>
            <a:r>
              <a:rPr lang="zh-CN" altLang="en-US" dirty="0" smtClean="0">
                <a:latin typeface="+mn-ea"/>
              </a:rPr>
              <a:t>。</a:t>
            </a:r>
            <a:endParaRPr lang="zh-CN" altLang="en-US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05" y="2846071"/>
            <a:ext cx="3355472" cy="21872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9688" r="4715"/>
          <a:stretch/>
        </p:blipFill>
        <p:spPr>
          <a:xfrm>
            <a:off x="5086351" y="2767090"/>
            <a:ext cx="3451952" cy="22671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20474772">
            <a:off x="3583332" y="3455268"/>
            <a:ext cx="1558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Facebook</a:t>
            </a:r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？</a:t>
            </a:r>
            <a:endParaRPr lang="en-US" altLang="zh-CN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endParaRPr lang="en-US" altLang="zh-CN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r>
              <a:rPr lang="zh-CN" altLang="en-US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人人？</a:t>
            </a:r>
            <a:endParaRPr lang="zh-CN" altLang="en-US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88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38843" y="269502"/>
            <a:ext cx="7796030" cy="118159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这时，</a:t>
            </a:r>
            <a:r>
              <a:rPr lang="en-US" altLang="zh-CN" dirty="0">
                <a:latin typeface="+mn-ea"/>
              </a:rPr>
              <a:t>FACEBOOK</a:t>
            </a:r>
            <a:r>
              <a:rPr lang="zh-CN" altLang="en-US" dirty="0" smtClean="0"/>
              <a:t>网上有个“帅哥”发来一个照片：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301648" y="1892615"/>
            <a:ext cx="6492239" cy="814171"/>
            <a:chOff x="777240" y="1844866"/>
            <a:chExt cx="6492239" cy="814171"/>
          </a:xfrm>
        </p:grpSpPr>
        <p:sp>
          <p:nvSpPr>
            <p:cNvPr id="7" name="内容占位符 2"/>
            <p:cNvSpPr txBox="1">
              <a:spLocks/>
            </p:cNvSpPr>
            <p:nvPr/>
          </p:nvSpPr>
          <p:spPr>
            <a:xfrm>
              <a:off x="1724296" y="1844866"/>
              <a:ext cx="5545183" cy="8141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ea"/>
                </a:rPr>
                <a:t>（想：哎呀是个帅哥呀）</a:t>
              </a:r>
              <a:endParaRPr lang="en-US" altLang="zh-CN" dirty="0">
                <a:latin typeface="+mn-ea"/>
              </a:endParaRPr>
            </a:p>
            <a:p>
              <a:r>
                <a:rPr lang="zh-CN" altLang="en-US" dirty="0">
                  <a:latin typeface="+mn-ea"/>
                </a:rPr>
                <a:t>（故作镇定）是呀</a:t>
              </a:r>
              <a:r>
                <a:rPr lang="zh-CN" altLang="en-US" dirty="0" smtClean="0">
                  <a:latin typeface="+mn-ea"/>
                </a:rPr>
                <a:t>，请问你哪位？</a:t>
              </a:r>
              <a:endParaRPr lang="zh-CN" altLang="en-US" dirty="0">
                <a:latin typeface="+mn-ea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240" y="1845362"/>
              <a:ext cx="689610" cy="689610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01648" y="4257545"/>
            <a:ext cx="5234941" cy="814171"/>
            <a:chOff x="777240" y="4257545"/>
            <a:chExt cx="5234941" cy="814171"/>
          </a:xfrm>
        </p:grpSpPr>
        <p:sp>
          <p:nvSpPr>
            <p:cNvPr id="11" name="内容占位符 2"/>
            <p:cNvSpPr txBox="1">
              <a:spLocks/>
            </p:cNvSpPr>
            <p:nvPr/>
          </p:nvSpPr>
          <p:spPr>
            <a:xfrm>
              <a:off x="1724297" y="4257545"/>
              <a:ext cx="4287884" cy="81417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ea"/>
                </a:rPr>
                <a:t>好啊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240" y="4319825"/>
              <a:ext cx="689610" cy="68961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629" y="93150"/>
            <a:ext cx="1995690" cy="256588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01078" y="834389"/>
            <a:ext cx="4698299" cy="911775"/>
            <a:chOff x="301078" y="834389"/>
            <a:chExt cx="4698299" cy="911775"/>
          </a:xfrm>
        </p:grpSpPr>
        <p:sp>
          <p:nvSpPr>
            <p:cNvPr id="5" name="内容占位符 2"/>
            <p:cNvSpPr txBox="1">
              <a:spLocks/>
            </p:cNvSpPr>
            <p:nvPr/>
          </p:nvSpPr>
          <p:spPr>
            <a:xfrm>
              <a:off x="1248704" y="1155367"/>
              <a:ext cx="3750673" cy="5907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 smtClean="0"/>
                <a:t>请问你是不是王云艳同学？</a:t>
              </a:r>
              <a:endParaRPr lang="en-US" altLang="zh-CN" dirty="0" smtClean="0"/>
            </a:p>
            <a:p>
              <a:endParaRPr lang="zh-CN" altLang="en-US" dirty="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3"/>
            <a:srcRect b="14391"/>
            <a:stretch/>
          </p:blipFill>
          <p:spPr>
            <a:xfrm>
              <a:off x="301078" y="834389"/>
              <a:ext cx="709229" cy="780645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301078" y="3009564"/>
            <a:ext cx="5555551" cy="1068444"/>
            <a:chOff x="301078" y="3009564"/>
            <a:chExt cx="5555551" cy="1068444"/>
          </a:xfrm>
        </p:grpSpPr>
        <p:sp>
          <p:nvSpPr>
            <p:cNvPr id="9" name="内容占位符 2"/>
            <p:cNvSpPr txBox="1">
              <a:spLocks/>
            </p:cNvSpPr>
            <p:nvPr/>
          </p:nvSpPr>
          <p:spPr>
            <a:xfrm>
              <a:off x="1248705" y="3249173"/>
              <a:ext cx="4607924" cy="8288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accent1"/>
                </a:buClr>
                <a:buSzPct val="160000"/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latin typeface="+mn-ea"/>
                </a:rPr>
                <a:t>我是你学伴啦。有一些东西想跟你说，</a:t>
              </a:r>
              <a:r>
                <a:rPr lang="en-US" altLang="zh-CN" dirty="0">
                  <a:latin typeface="+mn-ea"/>
                </a:rPr>
                <a:t>10</a:t>
              </a:r>
              <a:r>
                <a:rPr lang="zh-CN" altLang="en-US" dirty="0">
                  <a:latin typeface="+mn-ea"/>
                </a:rPr>
                <a:t>点你们楼下见？</a:t>
              </a:r>
              <a:endParaRPr lang="en-US" altLang="zh-CN" dirty="0">
                <a:latin typeface="+mn-ea"/>
              </a:endParaRPr>
            </a:p>
            <a:p>
              <a:endParaRPr lang="zh-CN" altLang="en-US" sz="1800" dirty="0"/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3"/>
            <a:srcRect b="14391"/>
            <a:stretch/>
          </p:blipFill>
          <p:spPr>
            <a:xfrm>
              <a:off x="301078" y="3009564"/>
              <a:ext cx="709229" cy="780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271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85726" y="251460"/>
            <a:ext cx="5665717" cy="287605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2900" dirty="0">
                <a:latin typeface="+mn-ea"/>
              </a:rPr>
              <a:t>小王</a:t>
            </a:r>
            <a:r>
              <a:rPr lang="en-US" altLang="zh-CN" sz="2900" dirty="0">
                <a:latin typeface="+mn-ea"/>
              </a:rPr>
              <a:t>10</a:t>
            </a:r>
            <a:r>
              <a:rPr lang="zh-CN" altLang="en-US" sz="2900" dirty="0">
                <a:latin typeface="+mn-ea"/>
              </a:rPr>
              <a:t>点来到了楼下，并没有见到帅哥薛，只见到一个男青年等在楼下。这时，男青年上前搭话</a:t>
            </a:r>
            <a:r>
              <a:rPr lang="en-US" altLang="zh-CN" sz="2900" dirty="0">
                <a:latin typeface="+mn-ea"/>
              </a:rPr>
              <a:t>——</a:t>
            </a:r>
          </a:p>
          <a:p>
            <a:r>
              <a:rPr lang="zh-CN" altLang="en-US" sz="2900" dirty="0">
                <a:latin typeface="+mn-ea"/>
              </a:rPr>
              <a:t>薛：同学，请问你是王云艳么</a:t>
            </a:r>
            <a:endParaRPr lang="en-US" altLang="zh-CN" sz="2900" dirty="0">
              <a:latin typeface="+mn-ea"/>
            </a:endParaRPr>
          </a:p>
          <a:p>
            <a:r>
              <a:rPr lang="zh-CN" altLang="en-US" sz="2900" dirty="0">
                <a:latin typeface="+mn-ea"/>
              </a:rPr>
              <a:t>王：是啊，请问你哪位？</a:t>
            </a:r>
            <a:endParaRPr lang="en-US" altLang="zh-CN" sz="2900" dirty="0">
              <a:latin typeface="+mn-ea"/>
            </a:endParaRPr>
          </a:p>
          <a:p>
            <a:r>
              <a:rPr lang="zh-CN" altLang="en-US" sz="2900" dirty="0">
                <a:latin typeface="+mn-ea"/>
              </a:rPr>
              <a:t>薛：我就是薛博文，刚才在</a:t>
            </a:r>
            <a:r>
              <a:rPr lang="en-US" altLang="zh-CN" sz="2900" dirty="0" err="1">
                <a:latin typeface="+mn-ea"/>
              </a:rPr>
              <a:t>facebook</a:t>
            </a:r>
            <a:r>
              <a:rPr lang="zh-CN" altLang="en-US" sz="2900" dirty="0">
                <a:latin typeface="+mn-ea"/>
              </a:rPr>
              <a:t>聊天那个</a:t>
            </a:r>
            <a:r>
              <a:rPr lang="zh-CN" altLang="en-US" sz="2900" dirty="0" smtClean="0">
                <a:latin typeface="+mn-ea"/>
              </a:rPr>
              <a:t>。</a:t>
            </a:r>
            <a:endParaRPr lang="en-US" altLang="zh-CN" sz="2900" dirty="0" smtClean="0">
              <a:latin typeface="+mn-ea"/>
            </a:endParaRPr>
          </a:p>
          <a:p>
            <a:r>
              <a:rPr lang="zh-CN" altLang="en-US" sz="2900" dirty="0">
                <a:latin typeface="+mn-ea"/>
              </a:rPr>
              <a:t>王：</a:t>
            </a:r>
            <a:r>
              <a:rPr lang="zh-CN" altLang="en-US" sz="2900" dirty="0">
                <a:latin typeface="+mn-ea"/>
                <a:sym typeface="Wingdings" panose="05000000000000000000" pitchFamily="2" charset="2"/>
              </a:rPr>
              <a:t>（上下打量）和照片很不一样啊</a:t>
            </a:r>
            <a:endParaRPr lang="en-US" altLang="zh-CN" sz="2900" dirty="0">
              <a:latin typeface="+mn-ea"/>
              <a:sym typeface="Wingdings" panose="05000000000000000000" pitchFamily="2" charset="2"/>
            </a:endParaRPr>
          </a:p>
          <a:p>
            <a:endParaRPr lang="en-US" altLang="zh-CN" sz="2900" dirty="0"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46470" y="146159"/>
            <a:ext cx="2457355" cy="2565887"/>
            <a:chOff x="6046470" y="146159"/>
            <a:chExt cx="2457355" cy="256588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46470" y="146159"/>
              <a:ext cx="1995690" cy="256588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011382" y="957083"/>
              <a:ext cx="492443" cy="142282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发来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的照片</a:t>
              </a:r>
              <a:endParaRPr lang="zh-CN" altLang="en-US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46470" y="2941605"/>
            <a:ext cx="2457355" cy="2584583"/>
            <a:chOff x="6046470" y="2941605"/>
            <a:chExt cx="2457355" cy="258458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28" t="14241" r="23722" b="39963"/>
            <a:stretch/>
          </p:blipFill>
          <p:spPr>
            <a:xfrm>
              <a:off x="6046470" y="2941605"/>
              <a:ext cx="1995690" cy="258458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011382" y="3610648"/>
              <a:ext cx="492443" cy="142282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实际</a:t>
              </a:r>
              <a:r>
                <a:rPr lang="zh-CN" altLang="en-US" sz="2000" dirty="0" smtClean="0">
                  <a:solidFill>
                    <a:srgbClr val="FF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的样子</a:t>
              </a:r>
              <a:endParaRPr lang="zh-CN" altLang="en-US" sz="2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sp>
        <p:nvSpPr>
          <p:cNvPr id="14" name="内容占位符 2"/>
          <p:cNvSpPr txBox="1">
            <a:spLocks/>
          </p:cNvSpPr>
          <p:nvPr/>
        </p:nvSpPr>
        <p:spPr>
          <a:xfrm>
            <a:off x="85724" y="2765054"/>
            <a:ext cx="5864501" cy="2641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dirty="0" smtClean="0">
              <a:latin typeface="+mn-ea"/>
            </a:endParaRPr>
          </a:p>
          <a:p>
            <a:r>
              <a:rPr lang="zh-CN" altLang="en-US" dirty="0">
                <a:latin typeface="+mn-ea"/>
              </a:rPr>
              <a:t>王：</a:t>
            </a:r>
            <a:r>
              <a:rPr lang="zh-CN" altLang="en-US" dirty="0">
                <a:latin typeface="+mn-ea"/>
                <a:sym typeface="Wingdings" panose="05000000000000000000" pitchFamily="2" charset="2"/>
              </a:rPr>
              <a:t>（转向观众吐槽）真的是他么？</a:t>
            </a:r>
            <a:endParaRPr lang="en-US" altLang="zh-CN" dirty="0">
              <a:latin typeface="+mn-ea"/>
              <a:sym typeface="Wingdings" panose="05000000000000000000" pitchFamily="2" charset="2"/>
            </a:endParaRPr>
          </a:p>
          <a:p>
            <a:r>
              <a:rPr lang="zh-CN" altLang="en-US" dirty="0">
                <a:latin typeface="+mn-ea"/>
                <a:sym typeface="Wingdings" panose="05000000000000000000" pitchFamily="2" charset="2"/>
              </a:rPr>
              <a:t>薛：你用</a:t>
            </a:r>
            <a:r>
              <a:rPr lang="en-US" altLang="zh-CN" dirty="0">
                <a:latin typeface="+mn-ea"/>
                <a:sym typeface="Wingdings" panose="05000000000000000000" pitchFamily="2" charset="2"/>
              </a:rPr>
              <a:t>line</a:t>
            </a:r>
            <a:r>
              <a:rPr lang="zh-CN" altLang="en-US" dirty="0">
                <a:latin typeface="+mn-ea"/>
                <a:sym typeface="Wingdings" panose="05000000000000000000" pitchFamily="2" charset="2"/>
              </a:rPr>
              <a:t>么？加一下啦。</a:t>
            </a:r>
            <a:endParaRPr lang="en-US" altLang="zh-CN" dirty="0">
              <a:latin typeface="+mn-ea"/>
              <a:sym typeface="Wingdings" panose="05000000000000000000" pitchFamily="2" charset="2"/>
            </a:endParaRPr>
          </a:p>
          <a:p>
            <a:r>
              <a:rPr lang="zh-CN" altLang="en-US" dirty="0">
                <a:latin typeface="+mn-ea"/>
                <a:sym typeface="Wingdings" panose="05000000000000000000" pitchFamily="2" charset="2"/>
              </a:rPr>
              <a:t>王：不用诶，我一般用</a:t>
            </a:r>
            <a:r>
              <a:rPr lang="en-US" altLang="zh-CN" dirty="0" err="1">
                <a:latin typeface="+mn-ea"/>
                <a:sym typeface="Wingdings" panose="05000000000000000000" pitchFamily="2" charset="2"/>
              </a:rPr>
              <a:t>WeCHAT</a:t>
            </a:r>
            <a:r>
              <a:rPr lang="zh-CN" altLang="en-US" dirty="0">
                <a:latin typeface="+mn-ea"/>
                <a:sym typeface="Wingdings" panose="05000000000000000000" pitchFamily="2" charset="2"/>
              </a:rPr>
              <a:t>。我注册好了告诉你吧。</a:t>
            </a:r>
            <a:endParaRPr lang="en-US" altLang="zh-CN" dirty="0">
              <a:latin typeface="+mn-ea"/>
              <a:sym typeface="Wingdings" panose="05000000000000000000" pitchFamily="2" charset="2"/>
            </a:endParaRPr>
          </a:p>
          <a:p>
            <a:r>
              <a:rPr lang="zh-CN" altLang="en-US" dirty="0">
                <a:latin typeface="+mn-ea"/>
                <a:sym typeface="Wingdings" panose="05000000000000000000" pitchFamily="2" charset="2"/>
              </a:rPr>
              <a:t>薛：好。</a:t>
            </a:r>
            <a:endParaRPr lang="en-US" altLang="zh-CN" dirty="0">
              <a:latin typeface="+mn-ea"/>
              <a:sym typeface="Wingdings" panose="05000000000000000000" pitchFamily="2" charset="2"/>
            </a:endParaRPr>
          </a:p>
          <a:p>
            <a:endParaRPr lang="en-US" altLang="zh-CN" dirty="0" smtClean="0"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379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恋爱</a:t>
            </a:r>
            <a:r>
              <a:rPr lang="en-US" altLang="zh-CN" dirty="0" smtClean="0"/>
              <a:t>ING</a:t>
            </a:r>
            <a:endParaRPr lang="zh-CN" altLang="en-US" dirty="0"/>
          </a:p>
        </p:txBody>
      </p:sp>
      <p:pic>
        <p:nvPicPr>
          <p:cNvPr id="4" name="五月天 - 恋爱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408" end="11661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637231" y="6052931"/>
            <a:ext cx="609600" cy="60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9285">
            <a:off x="751966" y="2546205"/>
            <a:ext cx="1848806" cy="17039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167">
            <a:off x="5605670" y="220999"/>
            <a:ext cx="2465407" cy="230691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609" b="960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62" y="2812776"/>
            <a:ext cx="3376429" cy="25323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43755" y="1697813"/>
            <a:ext cx="5138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+mn-ea"/>
              </a:rPr>
              <a:t>经过一段时间的相处，薛和王日渐互生</a:t>
            </a:r>
            <a:r>
              <a:rPr lang="zh-CN" altLang="en-US" dirty="0" smtClean="0">
                <a:latin typeface="+mn-ea"/>
              </a:rPr>
              <a:t>好感，确定了情侣关系，在校园中卿卿我我，恋爱</a:t>
            </a:r>
            <a:r>
              <a:rPr lang="en-US" altLang="zh-CN" dirty="0" err="1" smtClean="0">
                <a:latin typeface="+mn-ea"/>
              </a:rPr>
              <a:t>ing</a:t>
            </a:r>
            <a:r>
              <a:rPr lang="zh-CN" altLang="en-US" dirty="0" smtClean="0">
                <a:latin typeface="+mn-ea"/>
              </a:rPr>
              <a:t>！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49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56" y="3983195"/>
            <a:ext cx="2760129" cy="171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第二幕 求签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514351" y="525614"/>
            <a:ext cx="7796030" cy="3311189"/>
          </a:xfrm>
        </p:spPr>
        <p:txBody>
          <a:bodyPr/>
          <a:lstStyle/>
          <a:p>
            <a:pPr lvl="1"/>
            <a:r>
              <a:rPr lang="zh-CN" altLang="en-US" dirty="0" smtClean="0">
                <a:latin typeface="+mn-ea"/>
              </a:rPr>
              <a:t>两人虽然在校园中十分恩爱，但依然不确定对方是否是</a:t>
            </a:r>
            <a:r>
              <a:rPr lang="zh-CN" altLang="en-US" dirty="0">
                <a:latin typeface="+mn-ea"/>
              </a:rPr>
              <a:t>那个</a:t>
            </a:r>
            <a:r>
              <a:rPr lang="en-US" altLang="zh-CN" dirty="0" err="1">
                <a:latin typeface="+mn-ea"/>
              </a:rPr>
              <a:t>mr.right</a:t>
            </a:r>
            <a:r>
              <a:rPr lang="zh-CN" altLang="en-US" dirty="0">
                <a:latin typeface="+mn-ea"/>
              </a:rPr>
              <a:t>。于是</a:t>
            </a:r>
            <a:r>
              <a:rPr lang="zh-CN" altLang="en-US" dirty="0" smtClean="0">
                <a:latin typeface="+mn-ea"/>
              </a:rPr>
              <a:t>决定一同去</a:t>
            </a:r>
            <a:r>
              <a:rPr lang="zh-CN" altLang="en-US" dirty="0">
                <a:latin typeface="+mn-ea"/>
              </a:rPr>
              <a:t>台北霞海城隍庙求签。</a:t>
            </a:r>
            <a:endParaRPr lang="en-US" altLang="zh-CN" dirty="0">
              <a:latin typeface="+mn-ea"/>
            </a:endParaRPr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49" y="2598386"/>
            <a:ext cx="3690232" cy="2476834"/>
          </a:xfrm>
          <a:prstGeom prst="rect">
            <a:avLst/>
          </a:prstGeom>
        </p:spPr>
      </p:pic>
      <p:pic>
        <p:nvPicPr>
          <p:cNvPr id="5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9" y="2598386"/>
            <a:ext cx="3302445" cy="24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25781" y="603326"/>
            <a:ext cx="7796030" cy="331118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薛心想：我薛博文，民国</a:t>
            </a:r>
            <a:r>
              <a:rPr lang="en-US" altLang="zh-CN" dirty="0" smtClean="0"/>
              <a:t>77</a:t>
            </a:r>
            <a:r>
              <a:rPr lang="zh-CN" altLang="en-US" dirty="0" smtClean="0"/>
              <a:t>年农历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</a:t>
            </a:r>
            <a:r>
              <a:rPr lang="en-US" altLang="zh-CN" dirty="0"/>
              <a:t>2</a:t>
            </a:r>
            <a:r>
              <a:rPr lang="en-US" altLang="zh-CN" dirty="0" smtClean="0"/>
              <a:t>6</a:t>
            </a:r>
            <a:r>
              <a:rPr lang="zh-CN" altLang="en-US" dirty="0" smtClean="0"/>
              <a:t>日申时出生，住在台南市新都路</a:t>
            </a:r>
            <a:r>
              <a:rPr lang="en-US" altLang="zh-CN" dirty="0" smtClean="0"/>
              <a:t>541</a:t>
            </a:r>
            <a:r>
              <a:rPr lang="zh-CN" altLang="en-US" dirty="0" smtClean="0"/>
              <a:t>号。现在有一件事情想要请教神明，云艳是一个到这里交流的学生，我觉得她不错，但是她下个月就要回大陆了，不能时常见面，这个姻缘是好的姻缘么？是的话请给我一个“圣杯”。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zh-CN" altLang="en-US" dirty="0"/>
              <a:t>薛掷筊杯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151" y="2781374"/>
            <a:ext cx="2200285" cy="164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0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510209" y="-1425548"/>
            <a:ext cx="7796030" cy="551204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王：</a:t>
            </a:r>
            <a:r>
              <a:rPr lang="zh-CN" altLang="en-US" dirty="0" smtClean="0">
                <a:sym typeface="Wingdings" panose="05000000000000000000" pitchFamily="2" charset="2"/>
              </a:rPr>
              <a:t>（进门）</a:t>
            </a:r>
            <a:r>
              <a:rPr lang="zh-CN" altLang="en-US" dirty="0" smtClean="0"/>
              <a:t>不好意思，我晚来了，你在干嘛</a:t>
            </a:r>
            <a:endParaRPr lang="en-US" altLang="zh-CN" dirty="0" smtClean="0"/>
          </a:p>
          <a:p>
            <a:r>
              <a:rPr lang="zh-CN" altLang="en-US" dirty="0" smtClean="0"/>
              <a:t>薛：</a:t>
            </a:r>
            <a:r>
              <a:rPr lang="zh-CN" altLang="en-US" dirty="0"/>
              <a:t>我在掷筊</a:t>
            </a:r>
            <a:r>
              <a:rPr lang="zh-CN" altLang="en-US" dirty="0" smtClean="0"/>
              <a:t>杯，有些事情想要问一下神明，这是我们跟神明沟通的方式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王</a:t>
            </a:r>
            <a:r>
              <a:rPr lang="zh-CN" altLang="en-US" dirty="0" smtClean="0"/>
              <a:t>和薛拿着签去找解签人</a:t>
            </a:r>
            <a:endParaRPr lang="en-US" altLang="zh-CN" dirty="0" smtClean="0"/>
          </a:p>
        </p:txBody>
      </p:sp>
      <p:grpSp>
        <p:nvGrpSpPr>
          <p:cNvPr id="4" name="群組 16"/>
          <p:cNvGrpSpPr/>
          <p:nvPr/>
        </p:nvGrpSpPr>
        <p:grpSpPr>
          <a:xfrm>
            <a:off x="5030672" y="1570504"/>
            <a:ext cx="2569028" cy="3962400"/>
            <a:chOff x="1219200" y="827314"/>
            <a:chExt cx="2569028" cy="3962400"/>
          </a:xfrm>
        </p:grpSpPr>
        <p:sp>
          <p:nvSpPr>
            <p:cNvPr id="5" name="矩形 4"/>
            <p:cNvSpPr/>
            <p:nvPr/>
          </p:nvSpPr>
          <p:spPr>
            <a:xfrm>
              <a:off x="1219200" y="827314"/>
              <a:ext cx="2569028" cy="3962400"/>
            </a:xfrm>
            <a:prstGeom prst="rect">
              <a:avLst/>
            </a:prstGeom>
            <a:solidFill>
              <a:srgbClr val="FEA3E5">
                <a:alpha val="90980"/>
              </a:srgb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十</a:t>
              </a:r>
              <a:endParaRPr lang="zh-TW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1474119" y="1096954"/>
              <a:ext cx="2021984" cy="669700"/>
            </a:xfrm>
            <a:prstGeom prst="rect">
              <a:avLst/>
            </a:prstGeom>
            <a:solidFill>
              <a:srgbClr val="FEA3E5">
                <a:alpha val="90980"/>
              </a:srgb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北  台</a:t>
              </a:r>
              <a:endParaRPr lang="en-US" altLang="zh-TW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廟隍城海霞  </a:t>
              </a:r>
              <a:endParaRPr lang="zh-TW" alt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474119" y="1766654"/>
              <a:ext cx="2021984" cy="483060"/>
            </a:xfrm>
            <a:prstGeom prst="rect">
              <a:avLst/>
            </a:prstGeom>
            <a:solidFill>
              <a:srgbClr val="FEA3E5">
                <a:alpha val="90980"/>
              </a:srgb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午</a:t>
              </a:r>
              <a:r>
                <a:rPr lang="en-US" altLang="zh-TW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首四</a:t>
              </a:r>
              <a:r>
                <a:rPr lang="en-US" altLang="zh-TW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甲</a:t>
              </a:r>
              <a:endParaRPr lang="en-US" altLang="zh-TW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474119" y="2247762"/>
              <a:ext cx="2021984" cy="2411324"/>
            </a:xfrm>
            <a:prstGeom prst="rect">
              <a:avLst/>
            </a:prstGeom>
            <a:solidFill>
              <a:srgbClr val="FEA3E5">
                <a:alpha val="90980"/>
              </a:srgbClr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sz="2400" b="1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風恬浪靜可行舟</a:t>
              </a:r>
              <a:endParaRPr lang="en-US" altLang="zh-TW" sz="24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400" b="1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恰是中秋月一輪</a:t>
              </a:r>
              <a:endParaRPr lang="en-US" altLang="zh-TW" sz="24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400" b="1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凡</a:t>
              </a:r>
              <a:r>
                <a:rPr lang="zh-TW" altLang="en-US" sz="24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是</a:t>
              </a:r>
              <a:r>
                <a:rPr lang="zh-TW" altLang="en-US" sz="2400" b="1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不須多憂慮</a:t>
              </a:r>
              <a:endParaRPr lang="en-US" altLang="zh-TW" sz="24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2400" b="1" spc="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福祿自有慶家</a:t>
              </a:r>
              <a:r>
                <a:rPr lang="zh-TW" altLang="en-US" sz="24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門</a:t>
              </a:r>
              <a:endParaRPr lang="en-US" altLang="zh-TW" sz="24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sz="quarter" idx="13"/>
          </p:nvPr>
        </p:nvSpPr>
        <p:spPr>
          <a:xfrm>
            <a:off x="473296" y="91440"/>
            <a:ext cx="7950614" cy="5804452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+mn-ea"/>
              </a:rPr>
              <a:t>解</a:t>
            </a:r>
            <a:r>
              <a:rPr lang="zh-CN" altLang="en-US" dirty="0">
                <a:latin typeface="+mn-ea"/>
              </a:rPr>
              <a:t>签</a:t>
            </a:r>
            <a:r>
              <a:rPr lang="zh-CN" altLang="en-US" dirty="0" smtClean="0">
                <a:latin typeface="+mn-ea"/>
              </a:rPr>
              <a:t>人：</a:t>
            </a:r>
            <a:r>
              <a:rPr lang="zh-TW" altLang="en-US" dirty="0" smtClean="0">
                <a:latin typeface="+mn-ea"/>
              </a:rPr>
              <a:t>风恬浪静可行舟</a:t>
            </a:r>
            <a:r>
              <a:rPr lang="zh-CN" altLang="en-US" dirty="0" smtClean="0">
                <a:latin typeface="+mn-ea"/>
              </a:rPr>
              <a:t>，</a:t>
            </a:r>
            <a:r>
              <a:rPr lang="zh-TW" altLang="en-US" dirty="0" smtClean="0">
                <a:latin typeface="+mn-ea"/>
              </a:rPr>
              <a:t>恰是中秋月一轮</a:t>
            </a:r>
          </a:p>
          <a:p>
            <a:pPr marL="0" indent="0">
              <a:buNone/>
            </a:pPr>
            <a:r>
              <a:rPr lang="en-US" altLang="zh-TW" dirty="0" smtClean="0">
                <a:latin typeface="+mn-ea"/>
              </a:rPr>
              <a:t>	    </a:t>
            </a:r>
            <a:r>
              <a:rPr lang="zh-TW" altLang="en-US" dirty="0" smtClean="0">
                <a:latin typeface="+mn-ea"/>
              </a:rPr>
              <a:t>凡是不须多忧虑</a:t>
            </a:r>
            <a:r>
              <a:rPr lang="zh-CN" altLang="en-US" dirty="0" smtClean="0">
                <a:latin typeface="+mn-ea"/>
              </a:rPr>
              <a:t>，</a:t>
            </a:r>
            <a:r>
              <a:rPr lang="zh-TW" altLang="en-US" dirty="0" smtClean="0">
                <a:latin typeface="+mn-ea"/>
              </a:rPr>
              <a:t>福禄自有庆家门</a:t>
            </a:r>
          </a:p>
          <a:p>
            <a:pPr marL="0" indent="0">
              <a:buNone/>
            </a:pPr>
            <a:r>
              <a:rPr lang="zh-CN" altLang="en-US" dirty="0" smtClean="0">
                <a:latin typeface="+mn-ea"/>
              </a:rPr>
              <a:t>诗语释义</a:t>
            </a:r>
            <a:r>
              <a:rPr lang="en-US" altLang="zh-TW" dirty="0" smtClean="0">
                <a:latin typeface="+mn-ea"/>
              </a:rPr>
              <a:t>:</a:t>
            </a:r>
            <a:endParaRPr lang="en-US" altLang="zh-TW" dirty="0">
              <a:latin typeface="+mn-ea"/>
            </a:endParaRPr>
          </a:p>
          <a:p>
            <a:pPr marL="0" indent="0">
              <a:buNone/>
            </a:pPr>
            <a:r>
              <a:rPr lang="zh-TW" altLang="en-US" dirty="0" smtClean="0">
                <a:latin typeface="+mn-ea"/>
              </a:rPr>
              <a:t>风平浪静，自可一帆风顺，正如中秋明月，皎洁圆满。凡事不必多加牵挂，福禄自有</a:t>
            </a:r>
            <a:r>
              <a:rPr lang="zh-CN" altLang="en-US" dirty="0" smtClean="0">
                <a:latin typeface="+mn-ea"/>
              </a:rPr>
              <a:t>，</a:t>
            </a:r>
            <a:r>
              <a:rPr lang="zh-TW" altLang="en-US" dirty="0" smtClean="0">
                <a:latin typeface="+mn-ea"/>
              </a:rPr>
              <a:t>无须外求，</a:t>
            </a:r>
            <a:r>
              <a:rPr lang="zh-CN" altLang="en-US" dirty="0" smtClean="0">
                <a:latin typeface="+mn-ea"/>
              </a:rPr>
              <a:t>待时机到来</a:t>
            </a:r>
            <a:r>
              <a:rPr lang="zh-TW" altLang="en-US" dirty="0" smtClean="0">
                <a:latin typeface="+mn-ea"/>
              </a:rPr>
              <a:t>，自可喜庆临门。</a:t>
            </a:r>
          </a:p>
          <a:p>
            <a:pPr marL="0" indent="0">
              <a:buNone/>
            </a:pPr>
            <a:r>
              <a:rPr lang="zh-CN" altLang="en-US" dirty="0" smtClean="0">
                <a:latin typeface="+mn-ea"/>
              </a:rPr>
              <a:t>先生，</a:t>
            </a:r>
            <a:r>
              <a:rPr lang="zh-TW" altLang="en-US" dirty="0" smtClean="0">
                <a:latin typeface="+mn-ea"/>
              </a:rPr>
              <a:t>这是</a:t>
            </a:r>
            <a:r>
              <a:rPr lang="zh-CN" altLang="en-US" dirty="0" smtClean="0">
                <a:latin typeface="+mn-ea"/>
              </a:rPr>
              <a:t>好</a:t>
            </a:r>
            <a:r>
              <a:rPr lang="zh-TW" altLang="en-US" dirty="0" smtClean="0">
                <a:latin typeface="+mn-ea"/>
              </a:rPr>
              <a:t>运签诗，表示</a:t>
            </a:r>
            <a:r>
              <a:rPr lang="zh-CN" altLang="en-US" dirty="0" smtClean="0">
                <a:latin typeface="+mn-ea"/>
              </a:rPr>
              <a:t>您可</a:t>
            </a:r>
            <a:r>
              <a:rPr lang="zh-TW" altLang="en-US" dirty="0" smtClean="0">
                <a:latin typeface="+mn-ea"/>
              </a:rPr>
              <a:t>称心遂意，圆满达成</a:t>
            </a:r>
            <a:r>
              <a:rPr lang="zh-CN" altLang="en-US" dirty="0" smtClean="0">
                <a:latin typeface="+mn-ea"/>
              </a:rPr>
              <a:t>心愿</a:t>
            </a:r>
            <a:r>
              <a:rPr lang="zh-TW" altLang="en-US" dirty="0" smtClean="0">
                <a:latin typeface="+mn-ea"/>
              </a:rPr>
              <a:t>。</a:t>
            </a:r>
            <a:r>
              <a:rPr lang="zh-CN" altLang="en-US" dirty="0" smtClean="0">
                <a:latin typeface="+mn-ea"/>
              </a:rPr>
              <a:t>如果你</a:t>
            </a:r>
            <a:r>
              <a:rPr lang="zh-TW" altLang="en-US" dirty="0" smtClean="0">
                <a:latin typeface="+mn-ea"/>
              </a:rPr>
              <a:t>问功名，有金榜题名的希望。</a:t>
            </a:r>
            <a:r>
              <a:rPr lang="zh-CN" altLang="en-US" dirty="0" smtClean="0">
                <a:latin typeface="+mn-ea"/>
              </a:rPr>
              <a:t>如果</a:t>
            </a:r>
            <a:r>
              <a:rPr lang="zh-TW" altLang="en-US" dirty="0" smtClean="0">
                <a:latin typeface="+mn-ea"/>
              </a:rPr>
              <a:t>问婚姻，可得幸福圆满的生活。问疾病，可获痊愈。问诉讼，</a:t>
            </a:r>
            <a:r>
              <a:rPr lang="zh-CN" altLang="en-US" dirty="0" smtClean="0">
                <a:latin typeface="+mn-ea"/>
              </a:rPr>
              <a:t>则</a:t>
            </a:r>
            <a:r>
              <a:rPr lang="zh-TW" altLang="en-US" dirty="0" smtClean="0">
                <a:latin typeface="+mn-ea"/>
              </a:rPr>
              <a:t>理直得平。问迁居，</a:t>
            </a:r>
            <a:r>
              <a:rPr lang="zh-CN" altLang="en-US" dirty="0" smtClean="0">
                <a:latin typeface="+mn-ea"/>
              </a:rPr>
              <a:t>则</a:t>
            </a:r>
            <a:r>
              <a:rPr lang="zh-TW" altLang="en-US" dirty="0" smtClean="0">
                <a:latin typeface="+mn-ea"/>
              </a:rPr>
              <a:t>平安无事。</a:t>
            </a:r>
            <a:endParaRPr lang="en-US" altLang="zh-TW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dirty="0" smtClean="0">
                <a:latin typeface="+mn-ea"/>
              </a:rPr>
              <a:t>祝先生事事顺心</a:t>
            </a:r>
            <a:endParaRPr lang="en-US" altLang="zh-TW" dirty="0" smtClean="0">
              <a:latin typeface="+mn-ea"/>
            </a:endParaRPr>
          </a:p>
          <a:p>
            <a:r>
              <a:rPr lang="zh-CN" altLang="en-US" dirty="0">
                <a:latin typeface="+mn-ea"/>
              </a:rPr>
              <a:t>旁白：于是，博文对这段感情有了更大的信心，并决定在下周末带领云艳见过父母。</a:t>
            </a:r>
          </a:p>
        </p:txBody>
      </p:sp>
    </p:spTree>
    <p:extLst>
      <p:ext uri="{BB962C8B-B14F-4D97-AF65-F5344CB8AC3E}">
        <p14:creationId xmlns:p14="http://schemas.microsoft.com/office/powerpoint/2010/main" val="21488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事件">
  <a:themeElements>
    <a:clrScheme name="主要事件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主要事件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主要事件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TC104033927[[fn=主要事件]]</Template>
  <TotalTime>303</TotalTime>
  <Words>827</Words>
  <Application>Microsoft Office PowerPoint</Application>
  <PresentationFormat>全屏显示(4:3)</PresentationFormat>
  <Paragraphs>96</Paragraphs>
  <Slides>15</Slides>
  <Notes>2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標楷體</vt:lpstr>
      <vt:lpstr>新細明體</vt:lpstr>
      <vt:lpstr>华文细黑</vt:lpstr>
      <vt:lpstr>华文新魏</vt:lpstr>
      <vt:lpstr>宋体</vt:lpstr>
      <vt:lpstr>Arial</vt:lpstr>
      <vt:lpstr>Calibri</vt:lpstr>
      <vt:lpstr>Impact</vt:lpstr>
      <vt:lpstr>Wingdings</vt:lpstr>
      <vt:lpstr>主要事件</vt:lpstr>
      <vt:lpstr>两岸文化  迷你剧  《我们恋爱吧》</vt:lpstr>
      <vt:lpstr>第一幕 初识</vt:lpstr>
      <vt:lpstr>PowerPoint 演示文稿</vt:lpstr>
      <vt:lpstr>PowerPoint 演示文稿</vt:lpstr>
      <vt:lpstr>恋爱ING</vt:lpstr>
      <vt:lpstr>第二幕 求签</vt:lpstr>
      <vt:lpstr>PowerPoint 演示文稿</vt:lpstr>
      <vt:lpstr>PowerPoint 演示文稿</vt:lpstr>
      <vt:lpstr>PowerPoint 演示文稿</vt:lpstr>
      <vt:lpstr>第三幕 见父母</vt:lpstr>
      <vt:lpstr>PowerPoint 演示文稿</vt:lpstr>
      <vt:lpstr>PowerPoint 演示文稿</vt:lpstr>
      <vt:lpstr>PowerPoint 演示文稿</vt:lpstr>
      <vt:lpstr>PowerPoint 演示文稿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两岸文化差异  之  Communication</dc:title>
  <dc:creator>黄诗豪</dc:creator>
  <cp:lastModifiedBy>黄诗豪</cp:lastModifiedBy>
  <cp:revision>34</cp:revision>
  <dcterms:created xsi:type="dcterms:W3CDTF">2013-12-21T14:13:33Z</dcterms:created>
  <dcterms:modified xsi:type="dcterms:W3CDTF">2013-12-22T04:13:54Z</dcterms:modified>
</cp:coreProperties>
</file>