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2" r:id="rId4"/>
    <p:sldId id="263" r:id="rId5"/>
    <p:sldId id="261" r:id="rId6"/>
    <p:sldId id="257" r:id="rId7"/>
    <p:sldId id="258" r:id="rId8"/>
    <p:sldId id="265" r:id="rId9"/>
    <p:sldId id="266" r:id="rId10"/>
    <p:sldId id="267" r:id="rId11"/>
    <p:sldId id="268" r:id="rId12"/>
    <p:sldId id="270" r:id="rId13"/>
    <p:sldId id="271" r:id="rId14"/>
    <p:sldId id="273" r:id="rId15"/>
    <p:sldId id="274" r:id="rId16"/>
    <p:sldId id="277" r:id="rId17"/>
    <p:sldId id="278" r:id="rId18"/>
    <p:sldId id="279" r:id="rId19"/>
    <p:sldId id="28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659" autoAdjust="0"/>
  </p:normalViewPr>
  <p:slideViewPr>
    <p:cSldViewPr snapToGrid="0">
      <p:cViewPr>
        <p:scale>
          <a:sx n="60" d="100"/>
          <a:sy n="60" d="100"/>
        </p:scale>
        <p:origin x="-540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5BFE8C-4658-40A0-B593-2F8688D04792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zh-TW" altLang="en-US"/>
        </a:p>
      </dgm:t>
    </dgm:pt>
    <dgm:pt modelId="{E622E39D-00C6-4EC5-AF15-47DE8347D504}">
      <dgm:prSet phldrT="[Text]" custT="1"/>
      <dgm:spPr/>
      <dgm:t>
        <a:bodyPr/>
        <a:lstStyle/>
        <a:p>
          <a:pPr>
            <a:lnSpc>
              <a:spcPct val="150000"/>
            </a:lnSpc>
          </a:pPr>
          <a:endParaRPr lang="zh-TW" altLang="en-US" sz="2400" dirty="0"/>
        </a:p>
      </dgm:t>
    </dgm:pt>
    <dgm:pt modelId="{0E15ACFA-DF85-4CDC-BAA4-B633E890D907}" type="parTrans" cxnId="{5942E324-4493-437D-885F-FF9F48F04B66}">
      <dgm:prSet/>
      <dgm:spPr/>
      <dgm:t>
        <a:bodyPr/>
        <a:lstStyle/>
        <a:p>
          <a:endParaRPr lang="zh-TW" altLang="en-US"/>
        </a:p>
      </dgm:t>
    </dgm:pt>
    <dgm:pt modelId="{D712A1E0-F88B-4B76-BAB8-044A5FBDAD16}" type="sibTrans" cxnId="{5942E324-4493-437D-885F-FF9F48F04B66}">
      <dgm:prSet/>
      <dgm:spPr/>
      <dgm:t>
        <a:bodyPr/>
        <a:lstStyle/>
        <a:p>
          <a:endParaRPr lang="zh-TW" altLang="en-US"/>
        </a:p>
      </dgm:t>
    </dgm:pt>
    <dgm:pt modelId="{49F1996E-492C-4CEA-B173-47771AC776C6}">
      <dgm:prSet phldrT="[Text]"/>
      <dgm:spPr>
        <a:noFill/>
        <a:ln>
          <a:noFill/>
        </a:ln>
      </dgm:spPr>
      <dgm:t>
        <a:bodyPr/>
        <a:lstStyle/>
        <a:p>
          <a:endParaRPr lang="zh-TW" altLang="en-US" dirty="0"/>
        </a:p>
      </dgm:t>
    </dgm:pt>
    <dgm:pt modelId="{FA479BB8-C250-41C0-91BC-C2161BD08F1E}" type="sibTrans" cxnId="{A1398177-E6FD-4EB3-8031-D22D47019ACA}">
      <dgm:prSet/>
      <dgm:spPr/>
      <dgm:t>
        <a:bodyPr/>
        <a:lstStyle/>
        <a:p>
          <a:endParaRPr lang="zh-TW" altLang="en-US"/>
        </a:p>
      </dgm:t>
    </dgm:pt>
    <dgm:pt modelId="{44AF46FB-CF7C-41C4-9908-432E90ECFBCD}" type="parTrans" cxnId="{A1398177-E6FD-4EB3-8031-D22D47019ACA}">
      <dgm:prSet/>
      <dgm:spPr/>
      <dgm:t>
        <a:bodyPr/>
        <a:lstStyle/>
        <a:p>
          <a:endParaRPr lang="zh-TW" altLang="en-US"/>
        </a:p>
      </dgm:t>
    </dgm:pt>
    <dgm:pt modelId="{2A5FE3A4-70C9-493C-BDA4-CBB36BCCAEDA}" type="pres">
      <dgm:prSet presAssocID="{0B5BFE8C-4658-40A0-B593-2F8688D047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C319E71-4B36-4B34-B3FD-AE5A47F7D93F}" type="pres">
      <dgm:prSet presAssocID="{49F1996E-492C-4CEA-B173-47771AC776C6}" presName="parentText" presStyleLbl="node1" presStyleIdx="0" presStyleCnt="1" custScaleX="79629" custScaleY="61804" custLinFactNeighborX="-8334" custLinFactNeighborY="-161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BCCBCB-D030-4613-9A4F-85FA67A4E56F}" type="pres">
      <dgm:prSet presAssocID="{49F1996E-492C-4CEA-B173-47771AC776C6}" presName="childText" presStyleLbl="revTx" presStyleIdx="0" presStyleCnt="1" custLinFactNeighborX="772" custLinFactNeighborY="-3250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1398177-E6FD-4EB3-8031-D22D47019ACA}" srcId="{0B5BFE8C-4658-40A0-B593-2F8688D04792}" destId="{49F1996E-492C-4CEA-B173-47771AC776C6}" srcOrd="0" destOrd="0" parTransId="{44AF46FB-CF7C-41C4-9908-432E90ECFBCD}" sibTransId="{FA479BB8-C250-41C0-91BC-C2161BD08F1E}"/>
    <dgm:cxn modelId="{8FD66A2C-AFF6-4189-A38F-14E40A018B6A}" type="presOf" srcId="{0B5BFE8C-4658-40A0-B593-2F8688D04792}" destId="{2A5FE3A4-70C9-493C-BDA4-CBB36BCCAEDA}" srcOrd="0" destOrd="0" presId="urn:microsoft.com/office/officeart/2005/8/layout/vList2"/>
    <dgm:cxn modelId="{A6E6A8A8-3463-4379-8EFF-C20FDA3DBEFE}" type="presOf" srcId="{49F1996E-492C-4CEA-B173-47771AC776C6}" destId="{7C319E71-4B36-4B34-B3FD-AE5A47F7D93F}" srcOrd="0" destOrd="0" presId="urn:microsoft.com/office/officeart/2005/8/layout/vList2"/>
    <dgm:cxn modelId="{5942E324-4493-437D-885F-FF9F48F04B66}" srcId="{49F1996E-492C-4CEA-B173-47771AC776C6}" destId="{E622E39D-00C6-4EC5-AF15-47DE8347D504}" srcOrd="0" destOrd="0" parTransId="{0E15ACFA-DF85-4CDC-BAA4-B633E890D907}" sibTransId="{D712A1E0-F88B-4B76-BAB8-044A5FBDAD16}"/>
    <dgm:cxn modelId="{71103CAB-2D38-424C-A624-8AAC26F3031E}" type="presOf" srcId="{E622E39D-00C6-4EC5-AF15-47DE8347D504}" destId="{ABBCCBCB-D030-4613-9A4F-85FA67A4E56F}" srcOrd="0" destOrd="0" presId="urn:microsoft.com/office/officeart/2005/8/layout/vList2"/>
    <dgm:cxn modelId="{8AFF4EB6-3604-4160-B5BE-C3D1FE0386FC}" type="presParOf" srcId="{2A5FE3A4-70C9-493C-BDA4-CBB36BCCAEDA}" destId="{7C319E71-4B36-4B34-B3FD-AE5A47F7D93F}" srcOrd="0" destOrd="0" presId="urn:microsoft.com/office/officeart/2005/8/layout/vList2"/>
    <dgm:cxn modelId="{4BB7648D-8C4F-4D8E-92E8-4C39266CF5BF}" type="presParOf" srcId="{2A5FE3A4-70C9-493C-BDA4-CBB36BCCAEDA}" destId="{ABBCCBCB-D030-4613-9A4F-85FA67A4E56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19E71-4B36-4B34-B3FD-AE5A47F7D93F}">
      <dsp:nvSpPr>
        <dsp:cNvPr id="0" name=""/>
        <dsp:cNvSpPr/>
      </dsp:nvSpPr>
      <dsp:spPr>
        <a:xfrm>
          <a:off x="203161" y="1979103"/>
          <a:ext cx="8737530" cy="752031"/>
        </a:xfrm>
        <a:prstGeom prst="roundRect">
          <a:avLst/>
        </a:prstGeom>
        <a:noFill/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500" kern="1200" dirty="0"/>
        </a:p>
      </dsp:txBody>
      <dsp:txXfrm>
        <a:off x="239872" y="2015814"/>
        <a:ext cx="8664108" cy="678609"/>
      </dsp:txXfrm>
    </dsp:sp>
    <dsp:sp modelId="{ABBCCBCB-D030-4613-9A4F-85FA67A4E56F}">
      <dsp:nvSpPr>
        <dsp:cNvPr id="0" name=""/>
        <dsp:cNvSpPr/>
      </dsp:nvSpPr>
      <dsp:spPr>
        <a:xfrm>
          <a:off x="0" y="2353012"/>
          <a:ext cx="109728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86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zh-TW" altLang="en-US" sz="2400" kern="1200" dirty="0"/>
        </a:p>
      </dsp:txBody>
      <dsp:txXfrm>
        <a:off x="0" y="2353012"/>
        <a:ext cx="1097280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65417" y="125693"/>
            <a:ext cx="8915399" cy="1198608"/>
          </a:xfrm>
        </p:spPr>
        <p:txBody>
          <a:bodyPr/>
          <a:lstStyle/>
          <a:p>
            <a:r>
              <a:rPr lang="en-US" altLang="zh-CN" dirty="0" smtClean="0"/>
              <a:t>Culture Influences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83525" y="5597186"/>
            <a:ext cx="8915399" cy="1126283"/>
          </a:xfrm>
        </p:spPr>
        <p:txBody>
          <a:bodyPr/>
          <a:lstStyle/>
          <a:p>
            <a:r>
              <a:rPr lang="en-US" altLang="zh-CN" dirty="0" smtClean="0"/>
              <a:t>Group 4</a:t>
            </a:r>
          </a:p>
          <a:p>
            <a:r>
              <a:rPr lang="en-US" altLang="zh-CN" dirty="0" smtClean="0"/>
              <a:t>Group leader: </a:t>
            </a:r>
            <a:r>
              <a:rPr lang="en-US" altLang="zh-CN" b="1" dirty="0" smtClean="0"/>
              <a:t>Bob </a:t>
            </a:r>
            <a:r>
              <a:rPr lang="en-US" altLang="zh-CN" b="1" dirty="0" err="1" smtClean="0"/>
              <a:t>Lv</a:t>
            </a:r>
            <a:endParaRPr lang="en-US" altLang="zh-CN" b="1" dirty="0" smtClean="0"/>
          </a:p>
          <a:p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62" y="1340069"/>
            <a:ext cx="9191618" cy="42537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56" y="2418283"/>
            <a:ext cx="891697" cy="4688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77" y="1804658"/>
            <a:ext cx="739633" cy="37098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10" y="2342894"/>
            <a:ext cx="700580" cy="47046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72" y="3261565"/>
            <a:ext cx="614854" cy="4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5269" y="1554274"/>
            <a:ext cx="9294275" cy="128089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Partners from Taiwan: more Independent </a:t>
            </a:r>
            <a:endParaRPr lang="zh-CN" altLang="en-US" dirty="0"/>
          </a:p>
        </p:txBody>
      </p:sp>
      <p:pic>
        <p:nvPicPr>
          <p:cNvPr id="5" name="图片 4" descr="meiguodulirizhutibizhi_439024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712" y="2405905"/>
            <a:ext cx="6666346" cy="4166467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646244" y="644895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 smtClean="0"/>
              <a:t>Observation from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SJTU students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94258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DSC_0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312233">
            <a:off x="1947005" y="2968620"/>
            <a:ext cx="4224382" cy="2808764"/>
          </a:xfrm>
          <a:prstGeom prst="rect">
            <a:avLst/>
          </a:prstGeom>
        </p:spPr>
      </p:pic>
      <p:pic>
        <p:nvPicPr>
          <p:cNvPr id="6" name="图片 5" descr="1971391_084603654197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106" y="2700177"/>
            <a:ext cx="4146076" cy="2781595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466801" y="1403522"/>
            <a:ext cx="8911687" cy="1280890"/>
          </a:xfrm>
        </p:spPr>
        <p:txBody>
          <a:bodyPr>
            <a:normAutofit/>
          </a:bodyPr>
          <a:lstStyle/>
          <a:p>
            <a:pPr algn="ctr" defTabSz="914400">
              <a:defRPr/>
            </a:pPr>
            <a:r>
              <a:rPr lang="en-US" altLang="zh-CN" sz="3200" dirty="0"/>
              <a:t>Partners from Taiwan: more interactive  </a:t>
            </a:r>
            <a:endParaRPr lang="zh-CN" altLang="en-US" sz="32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646244" y="644895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 smtClean="0"/>
              <a:t>Observation from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SJTU students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121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61393" y="1711930"/>
            <a:ext cx="8911687" cy="1280890"/>
          </a:xfrm>
        </p:spPr>
        <p:txBody>
          <a:bodyPr/>
          <a:lstStyle/>
          <a:p>
            <a:r>
              <a:rPr lang="en-US" altLang="zh-CN" dirty="0" smtClean="0"/>
              <a:t>Campus life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57681" y="2466749"/>
            <a:ext cx="8915400" cy="3271899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Competence</a:t>
            </a:r>
            <a:endParaRPr lang="en-US" altLang="zh-CN" sz="2000" dirty="0"/>
          </a:p>
          <a:p>
            <a:r>
              <a:rPr lang="en-US" altLang="zh-CN" sz="2000" dirty="0" smtClean="0"/>
              <a:t>Punctual</a:t>
            </a:r>
            <a:endParaRPr lang="en-US" altLang="zh-CN" sz="2000" dirty="0"/>
          </a:p>
          <a:p>
            <a:r>
              <a:rPr lang="en-US" altLang="zh-CN" sz="2000" dirty="0" smtClean="0"/>
              <a:t>Attitude to study</a:t>
            </a:r>
            <a:endParaRPr lang="en-US" altLang="zh-CN" sz="2000" dirty="0"/>
          </a:p>
          <a:p>
            <a:r>
              <a:rPr lang="en-US" altLang="zh-CN" sz="2000" dirty="0" smtClean="0"/>
              <a:t>Innovation</a:t>
            </a:r>
            <a:endParaRPr lang="en-US" altLang="zh-CN" sz="2000" dirty="0"/>
          </a:p>
          <a:p>
            <a:r>
              <a:rPr lang="en-US" altLang="zh-CN" sz="2000" dirty="0" smtClean="0"/>
              <a:t>Pressure</a:t>
            </a:r>
            <a:endParaRPr lang="en-US" altLang="zh-CN" sz="2000" dirty="0"/>
          </a:p>
          <a:p>
            <a:r>
              <a:rPr lang="en-US" altLang="zh-CN" sz="2000" dirty="0" smtClean="0"/>
              <a:t>Extra-curricular</a:t>
            </a:r>
            <a:r>
              <a:rPr lang="en-US" altLang="zh-CN" sz="2000" dirty="0"/>
              <a:t> </a:t>
            </a:r>
            <a:r>
              <a:rPr lang="en-US" altLang="zh-CN" sz="2000" dirty="0" smtClean="0"/>
              <a:t>activities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48" y="2338558"/>
            <a:ext cx="4803377" cy="320395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646244" y="644895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 smtClean="0"/>
              <a:t>Observation from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SJTU students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81465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45629" y="1412386"/>
            <a:ext cx="8911687" cy="1280890"/>
          </a:xfrm>
        </p:spPr>
        <p:txBody>
          <a:bodyPr/>
          <a:lstStyle/>
          <a:p>
            <a:r>
              <a:rPr lang="en-US" altLang="zh-CN" dirty="0"/>
              <a:t>E</a:t>
            </a:r>
            <a:r>
              <a:rPr lang="en-US" altLang="zh-CN" dirty="0" smtClean="0"/>
              <a:t>xtra-curricular</a:t>
            </a:r>
            <a:r>
              <a:rPr lang="en-US" altLang="zh-CN" dirty="0"/>
              <a:t> activities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686873"/>
          </a:xfrm>
        </p:spPr>
        <p:txBody>
          <a:bodyPr/>
          <a:lstStyle/>
          <a:p>
            <a:r>
              <a:rPr lang="en-US" altLang="zh-CN" dirty="0" smtClean="0"/>
              <a:t>Shopping/movie/KTV/outing/pub etc.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765" y="2667703"/>
            <a:ext cx="4354030" cy="2895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90" y="2667703"/>
            <a:ext cx="4328252" cy="2895600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1560199" y="62912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 smtClean="0"/>
              <a:t>Observation from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SJTU students</a:t>
            </a:r>
            <a:endParaRPr lang="zh-TW" altLang="en-US" b="1" dirty="0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556147" y="5569233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 smtClean="0"/>
              <a:t>Conclusion:</a:t>
            </a:r>
            <a:endParaRPr lang="en-US" altLang="zh-CN" dirty="0"/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2552434" y="6225444"/>
            <a:ext cx="8915400" cy="2771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rgbClr val="FF0000"/>
                </a:solidFill>
              </a:rPr>
              <a:t>Student from mainland and Taiwan are not that different.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2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76211" y="3658027"/>
            <a:ext cx="8915399" cy="1126283"/>
          </a:xfrm>
        </p:spPr>
        <p:txBody>
          <a:bodyPr/>
          <a:lstStyle/>
          <a:p>
            <a:pPr algn="ctr"/>
            <a:r>
              <a:rPr lang="zh-CN" altLang="en-US" sz="3600" b="1" dirty="0"/>
              <a:t>防火墙还是心墙</a:t>
            </a:r>
            <a:r>
              <a:rPr lang="zh-CN" altLang="en-US" sz="3600" b="1" dirty="0" smtClean="0"/>
              <a:t>？</a:t>
            </a:r>
            <a:endParaRPr lang="en-US" altLang="zh-CN" sz="3600" b="1" dirty="0" smtClean="0"/>
          </a:p>
          <a:p>
            <a:pPr algn="ctr"/>
            <a:r>
              <a:rPr lang="zh-CN" altLang="en-US" dirty="0" smtClean="0"/>
              <a:t>我们想和这个世界谈谈</a:t>
            </a:r>
            <a:endParaRPr lang="zh-CN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925614" y="1639612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感想與討論</a:t>
            </a:r>
          </a:p>
        </p:txBody>
      </p:sp>
    </p:spTree>
    <p:extLst>
      <p:ext uri="{BB962C8B-B14F-4D97-AF65-F5344CB8AC3E}">
        <p14:creationId xmlns:p14="http://schemas.microsoft.com/office/powerpoint/2010/main" val="75337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打破我们对世界的条条框框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r>
              <a:rPr lang="zh-CN" altLang="zh-CN" dirty="0"/>
              <a:t>虽然是这么不同，一本台湾同学的护照飞遍大多数地区，一个上海就吸引</a:t>
            </a:r>
            <a:r>
              <a:rPr lang="en-US" altLang="zh-CN" dirty="0"/>
              <a:t>15</a:t>
            </a:r>
            <a:r>
              <a:rPr lang="zh-CN" altLang="zh-CN" dirty="0"/>
              <a:t>万外国人长期居住。你离开台湾，奔赴欧洲、美国、东南亚，我们在原地看欧洲人、美国人、东南亚人向我们蜂拥而来。世界一直都在，为什么我们走出去</a:t>
            </a:r>
            <a:r>
              <a:rPr lang="en-US" altLang="zh-CN" dirty="0"/>
              <a:t>/</a:t>
            </a:r>
            <a:r>
              <a:rPr lang="zh-CN" altLang="zh-CN" dirty="0"/>
              <a:t>引进来，才发现特别精彩？拦住你的不是墙，是你的心。无论我们身在何方，或者我们的双脚暂时离开熟悉的故乡，或者我们的双眼暂时移开烂熟于心的面孔，我们暂时地跳脱原来的自己，是在问这个世界问题，回答这个世界的疑惑，和世界谈谈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239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4249" y="466454"/>
            <a:ext cx="8911687" cy="1280890"/>
          </a:xfrm>
        </p:spPr>
        <p:txBody>
          <a:bodyPr/>
          <a:lstStyle/>
          <a:p>
            <a:r>
              <a:rPr lang="en-US" altLang="zh-CN" dirty="0"/>
              <a:t>Before &amp; After </a:t>
            </a:r>
            <a:r>
              <a:rPr lang="zh-CN" altLang="en-US" dirty="0"/>
              <a:t>大不同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8"/>
          <a:stretch/>
        </p:blipFill>
        <p:spPr>
          <a:xfrm>
            <a:off x="504495" y="1308538"/>
            <a:ext cx="3859509" cy="4508938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8557" r="15574" b="24240"/>
          <a:stretch/>
        </p:blipFill>
        <p:spPr>
          <a:xfrm>
            <a:off x="4616252" y="1308538"/>
            <a:ext cx="3786767" cy="465082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93"/>
          <a:stretch/>
        </p:blipFill>
        <p:spPr>
          <a:xfrm>
            <a:off x="8671033" y="1308538"/>
            <a:ext cx="3279229" cy="46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7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10" y="1556792"/>
            <a:ext cx="5259664" cy="45811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3023" y="189186"/>
            <a:ext cx="13008768" cy="114300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小心媒体</a:t>
            </a:r>
            <a:r>
              <a:rPr lang="en-US" altLang="zh-CN" dirty="0" smtClean="0"/>
              <a:t>—brainstorming or brainwashing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903" y="1474914"/>
            <a:ext cx="576826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“监察院副院长”陈进利于</a:t>
            </a:r>
            <a:r>
              <a:rPr lang="en-US" altLang="zh-CN" dirty="0" smtClean="0"/>
              <a:t>6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27</a:t>
            </a:r>
            <a:r>
              <a:rPr lang="zh-CN" altLang="en-US" dirty="0" smtClean="0"/>
              <a:t>日主持台湾人权报告撰写小组会议，与会者包括马英九办公室人权咨询委员李念祖、撰写小组成员廖福特、许秀雯、姚孟昌及严祥鸾等。在讨论婚姻及家庭保护的人权议题，两位与会者提及是否将同性恋组织家庭纳入“台湾人权报告书”内容，引发热烈讨论，陈进利裁示列入台湾人权报告“远景”内容。</a:t>
            </a:r>
          </a:p>
          <a:p>
            <a:r>
              <a:rPr lang="zh-CN" altLang="en-US" dirty="0" smtClean="0"/>
              <a:t>      </a:t>
            </a:r>
            <a:r>
              <a:rPr lang="zh-CN" altLang="en-US" b="1" dirty="0" smtClean="0">
                <a:solidFill>
                  <a:srgbClr val="FF0000"/>
                </a:solidFill>
              </a:rPr>
              <a:t>陈进利说，他本人是基督徒，反对同性恋结婚，宗教团体反对更为强烈，因此当局马上同意同性婚姻合法化仍有困难</a:t>
            </a:r>
            <a:r>
              <a:rPr lang="zh-CN" altLang="en-US" dirty="0" smtClean="0"/>
              <a:t>，但大方向应朝同性恋可组织家庭做努力及研究，正视同性恋组织家庭的人权。台湾人权报告撰写小组将于下次会议再度审查同性恋组织家庭议题。</a:t>
            </a:r>
          </a:p>
          <a:p>
            <a:r>
              <a:rPr lang="zh-CN" altLang="en-US" dirty="0" smtClean="0"/>
              <a:t>      陈进利表示，当局将于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</a:t>
            </a:r>
            <a:r>
              <a:rPr lang="en-US" altLang="zh-CN" dirty="0" smtClean="0"/>
              <a:t>10</a:t>
            </a:r>
            <a:r>
              <a:rPr lang="zh-CN" altLang="en-US" dirty="0" smtClean="0"/>
              <a:t>日国际人权日提出台湾人权报告书，内容包括各层面，同志婚姻课题也是一个课题。台湾人权小组也请与会“内政部”、“法务部”、司法院就同性婚姻的统计资料研究，于下次会议提出。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72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6583" y="2199641"/>
            <a:ext cx="1036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       </a:t>
            </a:r>
            <a:r>
              <a:rPr lang="zh-CN" altLang="zh-CN" dirty="0" smtClean="0"/>
              <a:t>如何</a:t>
            </a:r>
            <a:r>
              <a:rPr lang="zh-CN" altLang="zh-CN" dirty="0"/>
              <a:t>看待有时候自己的眼睛，不会同意别人的眼睛。媒体和舆论有时候和娱乐与愚蠢只有一步之差，如果你只是原地踏步，也许永远不知道你偏离了中心点几步。此时此刻我们在的这个社会给我们什么，是不是就会把我们变成什么？离得远一点，也许才能看清楚一点。</a:t>
            </a:r>
          </a:p>
          <a:p>
            <a:endParaRPr lang="zh-CN" alt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4256690" y="4302999"/>
            <a:ext cx="4508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Build your (own) values!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4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CIM\104_1219\IMGP0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6" y="0"/>
            <a:ext cx="10325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467206"/>
              </p:ext>
            </p:extLst>
          </p:nvPr>
        </p:nvGraphicFramePr>
        <p:xfrm>
          <a:off x="609600" y="304801"/>
          <a:ext cx="109728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9" y="4695825"/>
            <a:ext cx="3289300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748213"/>
            <a:ext cx="3505200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65" y="4695825"/>
            <a:ext cx="3285067" cy="18478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25599" y="1663700"/>
            <a:ext cx="78232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工作態度</a:t>
            </a:r>
            <a:r>
              <a:rPr lang="en-US" altLang="zh-TW" sz="2400" dirty="0"/>
              <a:t>/ </a:t>
            </a:r>
            <a:r>
              <a:rPr lang="zh-TW" altLang="en-US" sz="2400" dirty="0"/>
              <a:t>個人形象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美國社會現象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學習培養</a:t>
            </a:r>
            <a:r>
              <a:rPr lang="en-US" altLang="zh-TW" sz="2400" dirty="0"/>
              <a:t>/</a:t>
            </a:r>
            <a:r>
              <a:rPr lang="zh-TW" altLang="en-US" sz="2400" dirty="0"/>
              <a:t>建立工作之外的生活 </a:t>
            </a:r>
            <a:r>
              <a:rPr lang="en-US" altLang="zh-TW" sz="2400" dirty="0"/>
              <a:t>(ex. </a:t>
            </a:r>
            <a:r>
              <a:rPr lang="zh-TW" altLang="en-US" sz="2400" dirty="0"/>
              <a:t>興趣</a:t>
            </a:r>
            <a:r>
              <a:rPr lang="en-US" altLang="zh-TW" sz="2400" dirty="0"/>
              <a:t>, </a:t>
            </a:r>
            <a:r>
              <a:rPr lang="zh-TW" altLang="en-US" sz="2400" dirty="0"/>
              <a:t>運動</a:t>
            </a:r>
            <a:r>
              <a:rPr lang="en-US" altLang="zh-TW" sz="2400" dirty="0"/>
              <a:t>)</a:t>
            </a:r>
            <a:endParaRPr lang="zh-TW" altLang="en-US" sz="24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對議題思考的廣度與深度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/>
              <a:t>個人意識更強烈</a:t>
            </a:r>
            <a:r>
              <a:rPr lang="en-US" altLang="zh-TW" sz="2400" dirty="0"/>
              <a:t>,</a:t>
            </a:r>
            <a:r>
              <a:rPr lang="zh-TW" altLang="en-US" sz="2400" dirty="0"/>
              <a:t>但也更能包容不同意見</a:t>
            </a:r>
            <a:r>
              <a:rPr lang="en-US" altLang="zh-TW" sz="2400" dirty="0"/>
              <a:t> </a:t>
            </a:r>
            <a:endParaRPr lang="zh-TW" altLang="en-US" sz="2400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646246" y="682364"/>
            <a:ext cx="8911687" cy="1280890"/>
          </a:xfrm>
        </p:spPr>
        <p:txBody>
          <a:bodyPr/>
          <a:lstStyle/>
          <a:p>
            <a:r>
              <a:rPr lang="en-US" altLang="zh-TW" b="1" dirty="0"/>
              <a:t>O</a:t>
            </a:r>
            <a:r>
              <a:rPr lang="en-US" altLang="zh-TW" b="1" dirty="0" smtClean="0"/>
              <a:t>bservation in U.S.</a:t>
            </a:r>
            <a:endParaRPr lang="zh-TW" altLang="en-US" b="1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049" y="542185"/>
            <a:ext cx="1880592" cy="98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8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united_kingdom_ma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84" y="2191407"/>
            <a:ext cx="4999496" cy="447707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20594" y="457662"/>
            <a:ext cx="6171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sz="2800" dirty="0" smtClean="0"/>
              <a:t>United Kingdom literally is form of 4 countries, England, Wales, Scotland, Northern Ireland.</a:t>
            </a:r>
            <a:endParaRPr kumimoji="1" lang="zh-TW" altLang="en-US" sz="28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6020595" y="1842657"/>
            <a:ext cx="6171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sz="2800" dirty="0"/>
              <a:t>People</a:t>
            </a:r>
            <a:r>
              <a:rPr kumimoji="1" lang="en-GB" altLang="zh-TW" sz="2800" dirty="0" smtClean="0"/>
              <a:t> are proud of their local identity.</a:t>
            </a:r>
            <a:endParaRPr kumimoji="1" lang="zh-TW" altLang="en-US" sz="2800" dirty="0"/>
          </a:p>
        </p:txBody>
      </p:sp>
      <p:pic>
        <p:nvPicPr>
          <p:cNvPr id="7" name="圖片 6" descr="_62443559_ballot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48" y="3948194"/>
            <a:ext cx="5878994" cy="272028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020595" y="2851646"/>
            <a:ext cx="6171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sz="2800" dirty="0" smtClean="0"/>
              <a:t>They are allowed to decide where their counties own destiny.</a:t>
            </a: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646246" y="682364"/>
            <a:ext cx="8911687" cy="1280890"/>
          </a:xfrm>
        </p:spPr>
        <p:txBody>
          <a:bodyPr/>
          <a:lstStyle/>
          <a:p>
            <a:r>
              <a:rPr lang="en-US" altLang="zh-TW" b="1" dirty="0"/>
              <a:t>O</a:t>
            </a:r>
            <a:r>
              <a:rPr lang="en-US" altLang="zh-TW" b="1" dirty="0" smtClean="0"/>
              <a:t>bservation in U.K.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7981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warwi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96" y="4254257"/>
            <a:ext cx="5423131" cy="2392201"/>
          </a:xfrm>
          <a:prstGeom prst="rect">
            <a:avLst/>
          </a:prstGeom>
        </p:spPr>
      </p:pic>
      <p:pic>
        <p:nvPicPr>
          <p:cNvPr id="5" name="圖片 4" descr="Council-housing-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68" y="1869365"/>
            <a:ext cx="5374211" cy="2418395"/>
          </a:xfrm>
          <a:prstGeom prst="rect">
            <a:avLst/>
          </a:prstGeom>
        </p:spPr>
      </p:pic>
      <p:pic>
        <p:nvPicPr>
          <p:cNvPr id="7" name="圖片 6" descr="C_71_article_1239614_image_list_image_list_item_0_image-5819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1" y="1869364"/>
            <a:ext cx="5423131" cy="2418395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08619" y="66576"/>
            <a:ext cx="9482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TW" sz="2800" dirty="0" smtClean="0"/>
              <a:t>1. Coalition Government </a:t>
            </a:r>
          </a:p>
          <a:p>
            <a:r>
              <a:rPr kumimoji="1" lang="en-GB" altLang="zh-TW" sz="2800" dirty="0" smtClean="0"/>
              <a:t>2. Council Housing</a:t>
            </a:r>
          </a:p>
          <a:p>
            <a:r>
              <a:rPr kumimoji="1" lang="en-GB" altLang="zh-TW" sz="2800" dirty="0" smtClean="0"/>
              <a:t>3. Civil Partnership/ Same Sex Marriage </a:t>
            </a:r>
          </a:p>
          <a:p>
            <a:r>
              <a:rPr kumimoji="1" lang="en-GB" altLang="zh-TW" sz="2800" dirty="0" smtClean="0"/>
              <a:t>4. Protect the Public University Warwick  </a:t>
            </a:r>
            <a:endParaRPr kumimoji="1" lang="zh-TW" altLang="en-US" sz="2800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086737"/>
              </p:ext>
            </p:extLst>
          </p:nvPr>
        </p:nvGraphicFramePr>
        <p:xfrm>
          <a:off x="8836937" y="454237"/>
          <a:ext cx="2335019" cy="1089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8543"/>
                <a:gridCol w="1236476"/>
              </a:tblGrid>
              <a:tr h="544765">
                <a:tc>
                  <a:txBody>
                    <a:bodyPr/>
                    <a:lstStyle/>
                    <a:p>
                      <a:pPr algn="ctr"/>
                      <a:r>
                        <a:rPr lang="en-GB" altLang="zh-TW" sz="2400" dirty="0" smtClean="0"/>
                        <a:t>1</a:t>
                      </a:r>
                      <a:endParaRPr lang="zh-TW" altLang="en-US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TW" sz="2400" dirty="0" smtClean="0"/>
                        <a:t>2</a:t>
                      </a:r>
                      <a:endParaRPr lang="zh-TW" altLang="en-US" sz="2400" b="1" dirty="0"/>
                    </a:p>
                  </a:txBody>
                  <a:tcPr marL="121920" marR="121920"/>
                </a:tc>
              </a:tr>
              <a:tr h="544765">
                <a:tc>
                  <a:txBody>
                    <a:bodyPr/>
                    <a:lstStyle/>
                    <a:p>
                      <a:pPr algn="ctr"/>
                      <a:r>
                        <a:rPr lang="en-GB" altLang="zh-TW" sz="2400" dirty="0" smtClean="0"/>
                        <a:t>3</a:t>
                      </a:r>
                      <a:endParaRPr lang="zh-TW" altLang="en-US" sz="24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TW" sz="2400" dirty="0" smtClean="0"/>
                        <a:t>4</a:t>
                      </a:r>
                      <a:endParaRPr lang="zh-TW" altLang="en-US" sz="2400" b="1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14" name="圖片 13" descr="same sex marriage_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1" y="4267624"/>
            <a:ext cx="5423131" cy="237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08691" y="6095890"/>
            <a:ext cx="8911687" cy="1280890"/>
          </a:xfrm>
        </p:spPr>
        <p:txBody>
          <a:bodyPr/>
          <a:lstStyle/>
          <a:p>
            <a:r>
              <a:rPr lang="en-US" altLang="zh-TW" dirty="0" smtClean="0"/>
              <a:t>Beautiful European street</a:t>
            </a:r>
            <a:endParaRPr lang="zh-TW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8109" y="1880527"/>
            <a:ext cx="6627771" cy="433108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646246" y="682364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 smtClean="0"/>
              <a:t>Observation in NL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1914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2925" y="1459708"/>
            <a:ext cx="8911687" cy="1280890"/>
          </a:xfrm>
        </p:spPr>
        <p:txBody>
          <a:bodyPr>
            <a:normAutofit/>
          </a:bodyPr>
          <a:lstStyle/>
          <a:p>
            <a:r>
              <a:rPr lang="en-US" altLang="zh-TW" dirty="0"/>
              <a:t>Free </a:t>
            </a:r>
            <a:r>
              <a:rPr lang="en-US" altLang="zh-TW" dirty="0" smtClean="0"/>
              <a:t>culture:</a:t>
            </a:r>
            <a:br>
              <a:rPr lang="en-US" altLang="zh-TW" dirty="0" smtClean="0"/>
            </a:br>
            <a:r>
              <a:rPr lang="en-US" altLang="zh-TW" dirty="0" smtClean="0"/>
              <a:t>	</a:t>
            </a:r>
            <a:r>
              <a:rPr lang="en-US" altLang="zh-TW" sz="2400" dirty="0" smtClean="0"/>
              <a:t>Open-minded in sex, drug, gay marriage</a:t>
            </a: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9" y="2848858"/>
            <a:ext cx="3250995" cy="250250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61" y="2955736"/>
            <a:ext cx="3831385" cy="239563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32" y="2848858"/>
            <a:ext cx="2624664" cy="250250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028515" y="5713522"/>
            <a:ext cx="5646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</a:rPr>
              <a:t>Less constraints, more freedom!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646246" y="682364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 smtClean="0"/>
              <a:t>Observation in NL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435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50828" y="1190744"/>
            <a:ext cx="6400946" cy="128089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Work vs. Life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911" y="1834274"/>
            <a:ext cx="3918185" cy="33841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57015" y="5998662"/>
            <a:ext cx="6825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L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ess focus on eating, more efficiency!!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952" y="1948865"/>
            <a:ext cx="3839515" cy="340278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003774" y="53516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err="1" smtClean="0"/>
              <a:t>Kroket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646244" y="550299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 smtClean="0"/>
              <a:t>Observation in NL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73123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7198" y="2878401"/>
            <a:ext cx="6221466" cy="1143000"/>
          </a:xfrm>
        </p:spPr>
        <p:txBody>
          <a:bodyPr>
            <a:normAutofit/>
          </a:bodyPr>
          <a:lstStyle/>
          <a:p>
            <a:r>
              <a:rPr lang="en-SG" sz="28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Singapore is a FINE city!!</a:t>
            </a:r>
            <a:endParaRPr lang="en-SG" sz="2800" b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http://www.davidandfamily.com/sg-images/sg-finecity02.jpg"/>
          <p:cNvPicPr>
            <a:picLocks noChangeAspect="1" noChangeArrowheads="1"/>
          </p:cNvPicPr>
          <p:nvPr/>
        </p:nvPicPr>
        <p:blipFill>
          <a:blip r:embed="rId2" cstate="print"/>
          <a:srcRect l="5259" t="8759" r="4022" b="3226"/>
          <a:stretch>
            <a:fillRect/>
          </a:stretch>
        </p:blipFill>
        <p:spPr bwMode="auto">
          <a:xfrm>
            <a:off x="1772371" y="1736597"/>
            <a:ext cx="5422527" cy="4569609"/>
          </a:xfrm>
          <a:prstGeom prst="rect">
            <a:avLst/>
          </a:prstGeom>
          <a:noFill/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646244" y="644895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 smtClean="0"/>
              <a:t>Observation in Singapore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92606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22.mtime.cn/up/2010/07/21/221752.69785693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44" y="1306829"/>
            <a:ext cx="5697803" cy="2606745"/>
          </a:xfrm>
          <a:prstGeom prst="rect">
            <a:avLst/>
          </a:prstGeom>
          <a:noFill/>
        </p:spPr>
      </p:pic>
      <p:pic>
        <p:nvPicPr>
          <p:cNvPr id="6148" name="Picture 4" descr="http://therealsingapore.com/sites/default/files/field/image/racialharmony2_2.jpg"/>
          <p:cNvPicPr>
            <a:picLocks noChangeAspect="1" noChangeArrowheads="1"/>
          </p:cNvPicPr>
          <p:nvPr/>
        </p:nvPicPr>
        <p:blipFill>
          <a:blip r:embed="rId3" cstate="print"/>
          <a:srcRect b="13440"/>
          <a:stretch>
            <a:fillRect/>
          </a:stretch>
        </p:blipFill>
        <p:spPr bwMode="auto">
          <a:xfrm>
            <a:off x="4445878" y="3913574"/>
            <a:ext cx="7559713" cy="2837793"/>
          </a:xfrm>
          <a:prstGeom prst="rect">
            <a:avLst/>
          </a:prstGeom>
          <a:noFill/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646244" y="644895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b="1" dirty="0" smtClean="0"/>
              <a:t>Observation in Singapore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5910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丝状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</TotalTime>
  <Words>873</Words>
  <Application>Microsoft Office PowerPoint</Application>
  <PresentationFormat>自訂</PresentationFormat>
  <Paragraphs>62</Paragraphs>
  <Slides>19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丝状</vt:lpstr>
      <vt:lpstr>Culture Influences</vt:lpstr>
      <vt:lpstr>Observation in U.S.</vt:lpstr>
      <vt:lpstr>Observation in U.K.</vt:lpstr>
      <vt:lpstr>PowerPoint 簡報</vt:lpstr>
      <vt:lpstr>Beautiful European street</vt:lpstr>
      <vt:lpstr>Free culture:  Open-minded in sex, drug, gay marriage</vt:lpstr>
      <vt:lpstr>Work vs. Life</vt:lpstr>
      <vt:lpstr>Singapore is a FINE city!!</vt:lpstr>
      <vt:lpstr>PowerPoint 簡報</vt:lpstr>
      <vt:lpstr>Partners from Taiwan: more Independent </vt:lpstr>
      <vt:lpstr>Partners from Taiwan: more interactive  </vt:lpstr>
      <vt:lpstr>Campus life</vt:lpstr>
      <vt:lpstr>Extra-curricular activities</vt:lpstr>
      <vt:lpstr>PowerPoint 簡報</vt:lpstr>
      <vt:lpstr>打破我们对世界的条条框框</vt:lpstr>
      <vt:lpstr>Before &amp; After 大不同</vt:lpstr>
      <vt:lpstr>小心媒体—brainstorming or brainwashing</vt:lpstr>
      <vt:lpstr>PowerPoint 簡報</vt:lpstr>
      <vt:lpstr>PowerPoint 簡報</vt:lpstr>
    </vt:vector>
  </TitlesOfParts>
  <Company>acem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tanxingxing</dc:creator>
  <cp:lastModifiedBy>Fani</cp:lastModifiedBy>
  <cp:revision>30</cp:revision>
  <dcterms:created xsi:type="dcterms:W3CDTF">2013-12-22T00:22:31Z</dcterms:created>
  <dcterms:modified xsi:type="dcterms:W3CDTF">2013-12-22T03:43:35Z</dcterms:modified>
</cp:coreProperties>
</file>